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7" r:id="rId2"/>
    <p:sldId id="315" r:id="rId3"/>
    <p:sldId id="316" r:id="rId4"/>
    <p:sldId id="317" r:id="rId5"/>
    <p:sldId id="318" r:id="rId6"/>
    <p:sldId id="332" r:id="rId7"/>
    <p:sldId id="377" r:id="rId8"/>
    <p:sldId id="308" r:id="rId9"/>
    <p:sldId id="337" r:id="rId10"/>
    <p:sldId id="309" r:id="rId11"/>
    <p:sldId id="310" r:id="rId12"/>
    <p:sldId id="311" r:id="rId13"/>
    <p:sldId id="312" r:id="rId14"/>
    <p:sldId id="379" r:id="rId15"/>
    <p:sldId id="334" r:id="rId16"/>
    <p:sldId id="335" r:id="rId17"/>
    <p:sldId id="336" r:id="rId18"/>
    <p:sldId id="339" r:id="rId19"/>
    <p:sldId id="340" r:id="rId20"/>
    <p:sldId id="338" r:id="rId21"/>
    <p:sldId id="341" r:id="rId22"/>
    <p:sldId id="388" r:id="rId23"/>
    <p:sldId id="389" r:id="rId24"/>
    <p:sldId id="390" r:id="rId25"/>
    <p:sldId id="391" r:id="rId26"/>
    <p:sldId id="392" r:id="rId27"/>
    <p:sldId id="380" r:id="rId28"/>
    <p:sldId id="319" r:id="rId29"/>
    <p:sldId id="320" r:id="rId30"/>
    <p:sldId id="321" r:id="rId31"/>
    <p:sldId id="342" r:id="rId32"/>
    <p:sldId id="322" r:id="rId33"/>
    <p:sldId id="323" r:id="rId34"/>
    <p:sldId id="331" r:id="rId35"/>
    <p:sldId id="324" r:id="rId36"/>
    <p:sldId id="373" r:id="rId37"/>
    <p:sldId id="326" r:id="rId38"/>
    <p:sldId id="325" r:id="rId39"/>
    <p:sldId id="327" r:id="rId40"/>
    <p:sldId id="328" r:id="rId41"/>
    <p:sldId id="329" r:id="rId42"/>
    <p:sldId id="381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93" r:id="rId51"/>
    <p:sldId id="394" r:id="rId52"/>
    <p:sldId id="395" r:id="rId53"/>
    <p:sldId id="364" r:id="rId54"/>
    <p:sldId id="365" r:id="rId5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2FA"/>
    <a:srgbClr val="3899D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32" autoAdjust="0"/>
    <p:restoredTop sz="88000" autoAdjust="0"/>
  </p:normalViewPr>
  <p:slideViewPr>
    <p:cSldViewPr>
      <p:cViewPr varScale="1">
        <p:scale>
          <a:sx n="62" d="100"/>
          <a:sy n="62" d="100"/>
        </p:scale>
        <p:origin x="1500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2F61B-0F82-4861-B7BB-29AA050F785E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22339-1B89-4EDC-95F1-C2A056BF60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56669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17D25-9DC0-4E85-9FBC-FF8EFB489F46}" type="datetimeFigureOut">
              <a:rPr lang="zh-CN" altLang="en-US" smtClean="0"/>
              <a:t>2020/11/9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923F7-0EB7-4822-B238-86AB2EDC8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06421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8923F7-0EB7-4822-B238-86AB2EDC81A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178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8923F7-0EB7-4822-B238-86AB2EDC81A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324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8923F7-0EB7-4822-B238-86AB2EDC81A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937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8923F7-0EB7-4822-B238-86AB2EDC81A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038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F1150F-403E-4A78-ADA0-C659F40A6D86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31819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9C3F03-8738-4C31-B116-7085684109DA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0049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3DAD6C-5ADA-48AE-A61D-A7B09E3B897A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33458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9144000" cy="54868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zh-CN" altLang="en-US" sz="3200" b="1" kern="1200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250825" y="84138"/>
            <a:ext cx="1217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智能控制</a:t>
            </a: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7524750" y="84138"/>
            <a:ext cx="1217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神经网络</a:t>
            </a:r>
          </a:p>
        </p:txBody>
      </p:sp>
    </p:spTree>
    <p:extLst>
      <p:ext uri="{BB962C8B-B14F-4D97-AF65-F5344CB8AC3E}">
        <p14:creationId xmlns:p14="http://schemas.microsoft.com/office/powerpoint/2010/main" val="1391218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11195D-15B4-407A-875E-E1E9F4E0A542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1827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F7C839-3B81-47D6-8DCB-72AC4243D78F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7199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CF94C1-070C-4C7B-9F8F-4FF1E7A2CD9A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3802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AE2AEE-180E-4A1F-8BE1-84B0F29B86C7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9009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282D50-3767-4E54-BD30-1574EF6750A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38116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92F85B-81EF-472F-BCF7-FA74E5E87624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97216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17F707-7A70-457F-A580-D366EC4863B3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7832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1474390-82F1-4708-9AE8-2B9EC59D6FDD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5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46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86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9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0.png"/><Relationship Id="rId11" Type="http://schemas.openxmlformats.org/officeDocument/2006/relationships/image" Target="../media/image57.png"/><Relationship Id="rId10" Type="http://schemas.openxmlformats.org/officeDocument/2006/relationships/image" Target="../media/image880.png"/><Relationship Id="rId4" Type="http://schemas.openxmlformats.org/officeDocument/2006/relationships/image" Target="../media/image821.png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mp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mp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04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70.png"/><Relationship Id="rId7" Type="http://schemas.openxmlformats.org/officeDocument/2006/relationships/image" Target="../media/image11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3" Type="http://schemas.openxmlformats.org/officeDocument/2006/relationships/image" Target="../media/image85.png"/><Relationship Id="rId7" Type="http://schemas.openxmlformats.org/officeDocument/2006/relationships/image" Target="../media/image93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910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93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0.png"/><Relationship Id="rId3" Type="http://schemas.openxmlformats.org/officeDocument/2006/relationships/image" Target="../media/image1040.png"/><Relationship Id="rId7" Type="http://schemas.openxmlformats.org/officeDocument/2006/relationships/image" Target="../media/image1080.png"/><Relationship Id="rId2" Type="http://schemas.openxmlformats.org/officeDocument/2006/relationships/image" Target="../media/image10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0.png"/><Relationship Id="rId5" Type="http://schemas.openxmlformats.org/officeDocument/2006/relationships/image" Target="../media/image1060.png"/><Relationship Id="rId10" Type="http://schemas.openxmlformats.org/officeDocument/2006/relationships/image" Target="../media/image1110.png"/><Relationship Id="rId4" Type="http://schemas.openxmlformats.org/officeDocument/2006/relationships/image" Target="../media/image1050.png"/><Relationship Id="rId9" Type="http://schemas.openxmlformats.org/officeDocument/2006/relationships/image" Target="../media/image1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m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8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0.png"/><Relationship Id="rId4" Type="http://schemas.openxmlformats.org/officeDocument/2006/relationships/image" Target="../media/image12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74.png"/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3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0.png"/><Relationship Id="rId4" Type="http://schemas.openxmlformats.org/officeDocument/2006/relationships/image" Target="../media/image1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82.png"/><Relationship Id="rId7" Type="http://schemas.openxmlformats.org/officeDocument/2006/relationships/image" Target="../media/image14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41.png"/><Relationship Id="rId4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image" Target="../media/image1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90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780928"/>
            <a:ext cx="9144000" cy="1107554"/>
          </a:xfr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lstStyle/>
          <a:p>
            <a:r>
              <a:rPr lang="zh-CN" altLang="en-US" sz="4500" b="1" kern="1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基于李雅普诺夫方法的控制器设计</a:t>
            </a:r>
            <a:endParaRPr lang="zh-CN" altLang="zh-CN" sz="4500" b="1" kern="1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95936" y="4581128"/>
            <a:ext cx="6400800" cy="982960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程龙</a:t>
            </a:r>
            <a:endParaRPr lang="zh-CN" altLang="zh-CN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077" name="Picture 5" descr="E:\学习\智能控制-信息学院春季\Neural Network\自动化标志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0787"/>
            <a:ext cx="1231383" cy="122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sa\Desktop\MASC2012会议通知\image\ist2_7647263-network-concept_副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797152"/>
            <a:ext cx="4498976" cy="217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556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经典跟踪控制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考虑如下系统：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628800"/>
            <a:ext cx="3035917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462990" y="2132856"/>
            <a:ext cx="8229600" cy="60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ct val="20000"/>
              </a:spcBef>
              <a:buFont typeface="Wingdings" pitchFamily="2" charset="2"/>
              <a:buChar char="Ø"/>
              <a:defRPr lang="zh-CN" altLang="en-US" sz="2400" b="1" dirty="0" smtClean="0">
                <a:solidFill>
                  <a:srgbClr val="0070C0"/>
                </a:solidFill>
                <a:effectLst>
                  <a:outerShdw blurRad="12700" dist="38100" dir="2700000" algn="tl">
                    <a:schemeClr val="accent1"/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  <a:lvl2pPr marL="1371600" indent="0">
              <a:spcBef>
                <a:spcPct val="20000"/>
              </a:spcBef>
              <a:buFont typeface="Wingdings" pitchFamily="2" charset="2"/>
              <a:buNone/>
              <a:defRPr lang="zh-CN" altLang="en-US" sz="2000" b="1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000" b="1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lang="zh-CN" altLang="en-US" sz="2000" b="1" dirty="0" smtClean="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 b="1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zh-CN" altLang="en-US" dirty="0">
                <a:effectLst>
                  <a:outerShdw dist="38100" dir="2700000" algn="tl">
                    <a:srgbClr val="3333CC"/>
                  </a:outerShdw>
                </a:effectLst>
              </a:rPr>
              <a:t>参考轨迹满足：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946" y="2219188"/>
            <a:ext cx="2347300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717032"/>
            <a:ext cx="5317365" cy="2996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477981" y="3256379"/>
            <a:ext cx="8229600" cy="60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</a:rPr>
              <a:t>仿真结果：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90169" y="2723196"/>
            <a:ext cx="8229600" cy="60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</a:rPr>
              <a:t>设计控制律为</a:t>
            </a:r>
            <a:r>
              <a:rPr lang="zh-CN" altLang="en-US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</a:rPr>
              <a:t>：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946" y="2780928"/>
            <a:ext cx="4305600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7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鲁棒跟踪控制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1600201"/>
            <a:ext cx="8229600" cy="60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</a:rPr>
              <a:t>如果跟踪控制问题中存在扰动：</a:t>
            </a:r>
          </a:p>
          <a:p>
            <a:pPr>
              <a:buFont typeface="Wingdings" pitchFamily="2" charset="2"/>
              <a:buChar char="Ø"/>
            </a:pPr>
            <a:endParaRPr lang="zh-CN" altLang="en-US" dirty="0">
              <a:solidFill>
                <a:srgbClr val="0070C0"/>
              </a:solidFill>
              <a:effectLst>
                <a:outerShdw dist="38100" dir="2700000" algn="tl">
                  <a:srgbClr val="3333CC"/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9123" y="2669092"/>
            <a:ext cx="822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如果还是用原来</a:t>
            </a:r>
            <a:r>
              <a:rPr lang="zh-CN" altLang="en-US" sz="24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的控制律，</a:t>
            </a:r>
            <a:r>
              <a:rPr lang="zh-CN" altLang="en-US" sz="2400" b="1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将不能很好的跟踪理想轨迹。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2036193" y="2204865"/>
            <a:ext cx="5105642" cy="432000"/>
            <a:chOff x="2036193" y="2204865"/>
            <a:chExt cx="5105642" cy="4320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6193" y="2204865"/>
              <a:ext cx="4320000" cy="43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5652120" y="2204865"/>
              <a:ext cx="704073" cy="432000"/>
            </a:xfrm>
            <a:prstGeom prst="rect">
              <a:avLst/>
            </a:prstGeom>
            <a:noFill/>
            <a:ln>
              <a:solidFill>
                <a:srgbClr val="FE00C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44208" y="2230206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E00CE"/>
                  </a:solidFill>
                  <a:effectLst>
                    <a:outerShdw dist="38100" dir="2700000" algn="tl">
                      <a:srgbClr val="000000"/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扰动</a:t>
              </a:r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367" y="3348822"/>
            <a:ext cx="3372492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69123" y="3283157"/>
            <a:ext cx="114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例：</a:t>
            </a:r>
          </a:p>
        </p:txBody>
      </p:sp>
      <p:sp>
        <p:nvSpPr>
          <p:cNvPr id="21" name="矩形 20"/>
          <p:cNvSpPr/>
          <p:nvPr/>
        </p:nvSpPr>
        <p:spPr>
          <a:xfrm>
            <a:off x="4788024" y="3330822"/>
            <a:ext cx="507835" cy="432000"/>
          </a:xfrm>
          <a:prstGeom prst="rect">
            <a:avLst/>
          </a:prstGeom>
          <a:noFill/>
          <a:ln>
            <a:solidFill>
              <a:srgbClr val="FE00C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436096" y="3364587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E00CE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均值为</a:t>
            </a:r>
            <a:r>
              <a:rPr lang="en-US" altLang="zh-CN" sz="2000" b="1" dirty="0" smtClean="0">
                <a:solidFill>
                  <a:srgbClr val="FE00CE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0.5</a:t>
            </a:r>
            <a:r>
              <a:rPr lang="zh-CN" altLang="en-US" sz="2000" b="1" dirty="0" smtClean="0">
                <a:solidFill>
                  <a:srgbClr val="FE00CE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的随机扰动</a:t>
            </a:r>
            <a:endParaRPr lang="zh-CN" altLang="en-US" sz="2000" b="1" dirty="0">
              <a:solidFill>
                <a:srgbClr val="FE00CE"/>
              </a:solidFill>
              <a:effectLst>
                <a:outerShdw dist="38100" dir="2700000" algn="tl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99" y="3933056"/>
            <a:ext cx="4802083" cy="284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内容占位符 2"/>
          <p:cNvSpPr txBox="1">
            <a:spLocks/>
          </p:cNvSpPr>
          <p:nvPr/>
        </p:nvSpPr>
        <p:spPr>
          <a:xfrm>
            <a:off x="478829" y="3861043"/>
            <a:ext cx="8229600" cy="60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</a:rPr>
              <a:t>     仿真结果：</a:t>
            </a:r>
          </a:p>
        </p:txBody>
      </p:sp>
    </p:spTree>
    <p:extLst>
      <p:ext uri="{BB962C8B-B14F-4D97-AF65-F5344CB8AC3E}">
        <p14:creationId xmlns:p14="http://schemas.microsoft.com/office/powerpoint/2010/main" val="154025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鲁棒跟踪控制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2656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修正控制律为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64831"/>
            <a:ext cx="6404063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720431" y="2780928"/>
            <a:ext cx="8229600" cy="5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</a:rPr>
              <a:t>此时误差</a:t>
            </a:r>
            <a:r>
              <a:rPr lang="en-US" altLang="zh-CN" sz="2000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</a:rPr>
              <a:t>e(t)</a:t>
            </a:r>
            <a:r>
              <a:rPr lang="zh-CN" altLang="en-US" sz="2000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</a:rPr>
              <a:t>满足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186" y="2780928"/>
            <a:ext cx="4852286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720431" y="3904456"/>
            <a:ext cx="8229600" cy="5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</a:rPr>
              <a:t>构造李雅普诺夫函数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720431" y="4624536"/>
            <a:ext cx="8229600" cy="5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</a:rPr>
              <a:t>求导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271" y="4473184"/>
            <a:ext cx="5238701" cy="6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0431" y="3358873"/>
            <a:ext cx="7067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只要设计</a:t>
            </a:r>
            <a:r>
              <a:rPr lang="en-US" altLang="zh-CN" sz="2000" b="1" dirty="0">
                <a:solidFill>
                  <a:srgbClr val="7030A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u(t)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保证上述微分方程</a:t>
            </a:r>
            <a:r>
              <a:rPr lang="zh-CN" altLang="en-US" sz="2000" b="1" dirty="0" smtClean="0">
                <a:solidFill>
                  <a:srgbClr val="7030A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的零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点</a:t>
            </a:r>
            <a:r>
              <a:rPr lang="zh-CN" altLang="en-US" sz="2000" b="1" dirty="0" smtClean="0">
                <a:solidFill>
                  <a:srgbClr val="7030A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是渐近稳定</a:t>
            </a:r>
            <a:r>
              <a:rPr lang="zh-CN" altLang="en-US" sz="2000" b="1" dirty="0">
                <a:solidFill>
                  <a:srgbClr val="7030A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的就可以</a:t>
            </a:r>
            <a:r>
              <a:rPr lang="zh-CN" altLang="en-US" sz="2000" b="1" dirty="0" smtClean="0">
                <a:solidFill>
                  <a:srgbClr val="7030A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000" b="1" dirty="0">
              <a:solidFill>
                <a:srgbClr val="7030A0"/>
              </a:solidFill>
              <a:effectLst>
                <a:outerShdw dist="38100" dir="2700000" algn="tl">
                  <a:srgbClr val="3333CC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20431" y="5241394"/>
                <a:ext cx="7667993" cy="717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0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为了抵消扰动的影响取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𝒖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altLang="zh-CN" sz="20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𝒕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𝒔𝒊𝒈𝒏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𝒆</m:t>
                        </m:r>
                      </m:e>
                    </m:d>
                    <m:r>
                      <a:rPr lang="zh-CN" altLang="en-US" sz="2000" b="1" i="1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，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≥</m:t>
                    </m:r>
                    <m:r>
                      <a:rPr lang="en-US" altLang="zh-CN" sz="2000" b="1" i="1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|</m:t>
                    </m:r>
                    <m:r>
                      <a:rPr lang="zh-CN" altLang="en-US" sz="2000" b="1" i="1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𝝉</m:t>
                    </m:r>
                    <m:r>
                      <a:rPr lang="en-US" altLang="zh-CN" sz="2000" b="1" i="1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|</m:t>
                    </m:r>
                  </m:oMath>
                </a14:m>
                <a:r>
                  <a:rPr lang="zh-CN" altLang="en-US" sz="20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。这样就得到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0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𝑽</m:t>
                        </m:r>
                      </m:e>
                    </m:acc>
                    <m:r>
                      <a:rPr lang="zh-CN" altLang="en-US" sz="2000" b="1" i="1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≤</m:t>
                    </m:r>
                    <m:r>
                      <a:rPr lang="en-US" altLang="zh-CN" sz="2000" b="1" i="1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𝑽</m:t>
                    </m:r>
                  </m:oMath>
                </a14:m>
                <a:r>
                  <a:rPr lang="zh-CN" altLang="en-US" sz="20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，由微分比较定理可以得到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𝑽</m:t>
                    </m:r>
                    <m:r>
                      <a:rPr lang="en-US" altLang="zh-CN" sz="2000" b="1" i="1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Cambria Math"/>
                      </a:rPr>
                      <m:t>≤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Cambria Math"/>
                          </a:rPr>
                          <m:t>𝒆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altLang="zh-CN" sz="20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Cambria Math"/>
                          </a:rPr>
                          <m:t>𝑽𝒕</m:t>
                        </m:r>
                      </m:sup>
                    </m:sSup>
                    <m:r>
                      <a:rPr lang="en-US" altLang="zh-CN" sz="2000" b="1" i="1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altLang="zh-CN" sz="2000" b="1" i="1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sz="20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，因此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𝒆</m:t>
                    </m:r>
                    <m:r>
                      <a:rPr lang="en-US" altLang="zh-CN" sz="2000" b="1" i="1" dirty="0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𝒕</m:t>
                    </m:r>
                    <m:r>
                      <a:rPr lang="en-US" altLang="zh-CN" sz="2000" b="1" i="1" dirty="0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)→</m:t>
                    </m:r>
                    <m:r>
                      <a:rPr lang="en-US" altLang="zh-CN" sz="2000" b="1" i="1" dirty="0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sz="2000" b="1" i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lang="zh-CN" altLang="en-US" sz="2000" b="1" i="1" dirty="0">
                  <a:solidFill>
                    <a:srgbClr val="0070C0"/>
                  </a:solidFill>
                  <a:effectLst>
                    <a:outerShdw dist="38100" dir="2700000" algn="tl">
                      <a:srgbClr val="3333CC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31" y="5241394"/>
                <a:ext cx="7667993" cy="717632"/>
              </a:xfrm>
              <a:prstGeom prst="rect">
                <a:avLst/>
              </a:prstGeom>
              <a:blipFill rotWithShape="1">
                <a:blip r:embed="rId5"/>
                <a:stretch>
                  <a:fillRect l="-795" t="-4237" r="-4372" b="-16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289" y="3861048"/>
            <a:ext cx="4515571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781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鲁棒跟踪控制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考虑如下系统：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62990" y="2132856"/>
            <a:ext cx="8229600" cy="60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ct val="20000"/>
              </a:spcBef>
              <a:buFont typeface="Wingdings" pitchFamily="2" charset="2"/>
              <a:buChar char="Ø"/>
              <a:defRPr lang="zh-CN" altLang="en-US" sz="2400" b="1" dirty="0" smtClean="0">
                <a:solidFill>
                  <a:srgbClr val="0070C0"/>
                </a:solidFill>
                <a:effectLst>
                  <a:outerShdw blurRad="12700" dist="38100" dir="2700000" algn="tl">
                    <a:schemeClr val="accent1"/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  <a:lvl2pPr marL="1371600" indent="0">
              <a:spcBef>
                <a:spcPct val="20000"/>
              </a:spcBef>
              <a:buFont typeface="Wingdings" pitchFamily="2" charset="2"/>
              <a:buNone/>
              <a:defRPr lang="zh-CN" altLang="en-US" sz="2000" b="1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000" b="1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lang="zh-CN" altLang="en-US" sz="2000" b="1" dirty="0" smtClean="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 b="1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zh-CN" altLang="en-US" dirty="0">
                <a:effectLst>
                  <a:outerShdw dist="38100" dir="2700000" algn="tl">
                    <a:srgbClr val="3333CC"/>
                  </a:outerShdw>
                </a:effectLst>
              </a:rPr>
              <a:t>参考轨迹满足：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868" y="2168904"/>
            <a:ext cx="2151692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477981" y="3256379"/>
            <a:ext cx="8229600" cy="60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</a:rPr>
              <a:t>仿真结果：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90169" y="2723196"/>
            <a:ext cx="8229600" cy="60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</a:rPr>
              <a:t>设计控制律为</a:t>
            </a:r>
            <a:r>
              <a:rPr lang="zh-CN" altLang="en-US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</a:rPr>
              <a:t>：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244" y="2780928"/>
            <a:ext cx="5388866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575455"/>
            <a:ext cx="5074194" cy="293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52" y="1613035"/>
            <a:ext cx="3372492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 15"/>
          <p:cNvSpPr/>
          <p:nvPr/>
        </p:nvSpPr>
        <p:spPr>
          <a:xfrm>
            <a:off x="5990409" y="1595035"/>
            <a:ext cx="507835" cy="432000"/>
          </a:xfrm>
          <a:prstGeom prst="rect">
            <a:avLst/>
          </a:prstGeom>
          <a:noFill/>
          <a:ln>
            <a:solidFill>
              <a:srgbClr val="FE00C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638481" y="1628800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E00CE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均值为</a:t>
            </a:r>
            <a:r>
              <a:rPr lang="en-US" altLang="zh-CN" sz="2000" b="1" dirty="0" smtClean="0">
                <a:solidFill>
                  <a:srgbClr val="FE00CE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0.5</a:t>
            </a:r>
            <a:r>
              <a:rPr lang="zh-CN" altLang="en-US" sz="2000" b="1" dirty="0" smtClean="0">
                <a:solidFill>
                  <a:srgbClr val="FE00CE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</a:rPr>
              <a:t>的随机扰动</a:t>
            </a:r>
            <a:endParaRPr lang="zh-CN" altLang="en-US" sz="2000" b="1" dirty="0">
              <a:solidFill>
                <a:srgbClr val="FE00CE"/>
              </a:solidFill>
              <a:effectLst>
                <a:outerShdw dist="38100" dir="2700000" algn="tl">
                  <a:srgbClr val="00000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4221088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</a:t>
            </a:r>
            <a:r>
              <a:rPr lang="en-US" altLang="zh-CN" dirty="0" err="1" smtClean="0"/>
              <a:t>rackintg_robust.slx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75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229600" cy="1143000"/>
          </a:xfrm>
        </p:spPr>
        <p:txBody>
          <a:bodyPr/>
          <a:lstStyle/>
          <a:p>
            <a:r>
              <a:rPr lang="zh-CN" altLang="en-US" sz="44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提纲</a:t>
            </a:r>
            <a:endParaRPr lang="zh-CN" altLang="en-US" sz="440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816" y="1628800"/>
            <a:ext cx="6264696" cy="4525963"/>
          </a:xfrm>
        </p:spPr>
        <p:txBody>
          <a:bodyPr/>
          <a:lstStyle/>
          <a:p>
            <a:r>
              <a:rPr lang="zh-CN" altLang="en-US" dirty="0" smtClean="0"/>
              <a:t>基于神经网络的系统辨识</a:t>
            </a:r>
            <a:endParaRPr lang="en-US" altLang="zh-CN" dirty="0" smtClean="0"/>
          </a:p>
          <a:p>
            <a:r>
              <a:rPr lang="zh-CN" altLang="en-US" dirty="0"/>
              <a:t>神经网络控制</a:t>
            </a:r>
            <a:endParaRPr lang="en-US" altLang="zh-CN" dirty="0"/>
          </a:p>
          <a:p>
            <a:pPr lvl="1"/>
            <a:r>
              <a:rPr lang="zh-CN" altLang="en-US" dirty="0" smtClean="0"/>
              <a:t>分类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李雅普诺夫定理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跟踪控制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Barbalat</a:t>
            </a:r>
            <a:r>
              <a:rPr lang="zh-CN" altLang="en-US" dirty="0" smtClean="0"/>
              <a:t>引理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Backstepping</a:t>
            </a:r>
            <a:r>
              <a:rPr lang="en-US" altLang="zh-CN" dirty="0" smtClean="0"/>
              <a:t> 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pPr lvl="1"/>
            <a:r>
              <a:rPr lang="zh-CN" altLang="en-US" dirty="0"/>
              <a:t>自</a:t>
            </a:r>
            <a:r>
              <a:rPr lang="zh-CN" altLang="en-US" dirty="0" smtClean="0"/>
              <a:t>适应跟踪控制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基于神经网络的跟踪控制</a:t>
            </a:r>
            <a:endParaRPr lang="en-US" altLang="zh-CN" dirty="0"/>
          </a:p>
          <a:p>
            <a:r>
              <a:rPr lang="zh-CN" altLang="en-US" dirty="0"/>
              <a:t>应用</a:t>
            </a:r>
            <a:endParaRPr lang="en-US" altLang="zh-CN" dirty="0"/>
          </a:p>
        </p:txBody>
      </p:sp>
      <p:pic>
        <p:nvPicPr>
          <p:cNvPr id="4" name="Picture 3" descr="C:\Users\sa\Desktop\MASC2012会议通知\image\ist2_7647263-network-concept_副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262" y="4257759"/>
            <a:ext cx="4498976" cy="217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19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Backstepping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/>
          <a:lstStyle/>
          <a:p>
            <a:pPr algn="just"/>
            <a:r>
              <a:rPr lang="zh-CN" altLang="en-US" dirty="0" smtClean="0"/>
              <a:t>在设计控制器时，</a:t>
            </a:r>
            <a:r>
              <a:rPr lang="en-US" altLang="zh-CN" dirty="0" err="1" smtClean="0"/>
              <a:t>Backstepping</a:t>
            </a:r>
            <a:r>
              <a:rPr lang="zh-CN" altLang="en-US" dirty="0" smtClean="0"/>
              <a:t>方法是一种非常有用的方法。尤其是当被控对象是串级系统（</a:t>
            </a:r>
            <a:r>
              <a:rPr lang="en-US" altLang="zh-CN" dirty="0"/>
              <a:t> cascade system </a:t>
            </a:r>
            <a:r>
              <a:rPr lang="zh-CN" altLang="en-US" dirty="0" smtClean="0"/>
              <a:t>）时。</a:t>
            </a:r>
            <a:endParaRPr lang="en-US" altLang="zh-CN" dirty="0" smtClean="0"/>
          </a:p>
          <a:p>
            <a:pPr algn="just"/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1600" y="3068959"/>
            <a:ext cx="5109091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4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具体的方法在下面的两个例子中给</a:t>
            </a:r>
            <a:r>
              <a:rPr lang="zh-CN" altLang="en-US" dirty="0" smtClean="0"/>
              <a:t>出：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1438" y="3779748"/>
            <a:ext cx="3005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Ex1.</a:t>
            </a:r>
            <a:r>
              <a:rPr lang="en-US" altLang="zh-CN" sz="2400" b="1" i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 </a:t>
            </a:r>
            <a:r>
              <a:rPr lang="zh-CN" altLang="en-US" sz="24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考虑下面的系统</a:t>
            </a:r>
            <a:endParaRPr lang="zh-CN" altLang="en-US" sz="2400" b="1" dirty="0">
              <a:solidFill>
                <a:srgbClr val="0070C0"/>
              </a:solidFill>
              <a:effectLst>
                <a:outerShdw dist="38100" dir="2700000" algn="tl">
                  <a:srgbClr val="3333CC"/>
                </a:outerShdw>
              </a:effectLst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511413"/>
            <a:ext cx="3023243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80728" y="5085184"/>
                <a:ext cx="75888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𝑥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为状态，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𝑦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为控制输入。控制目标：设计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𝑦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使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𝑥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以指数速度收敛到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0</m:t>
                    </m:r>
                  </m:oMath>
                </a14:m>
                <a:r>
                  <a:rPr lang="en-US" altLang="zh-CN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.</a:t>
                </a:r>
                <a:endParaRPr lang="zh-CN" altLang="en-US" sz="2400" b="1" dirty="0">
                  <a:solidFill>
                    <a:srgbClr val="0070C0"/>
                  </a:solidFill>
                  <a:effectLst>
                    <a:outerShdw dist="38100" dir="2700000" algn="tl">
                      <a:srgbClr val="3333CC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28" y="5085184"/>
                <a:ext cx="7588819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1285" t="-5839" r="-1446" b="-16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09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Backstepping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设计</a:t>
            </a:r>
            <a:r>
              <a:rPr lang="en-US" altLang="zh-CN" dirty="0" smtClean="0"/>
              <a:t>EMK</a:t>
            </a:r>
            <a:r>
              <a:rPr lang="zh-CN" altLang="en-US" dirty="0" smtClean="0"/>
              <a:t>控制器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57200" y="2204864"/>
            <a:ext cx="8229600" cy="46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en-US" dirty="0" smtClean="0"/>
              <a:t>闭环系统为</a:t>
            </a:r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556792"/>
            <a:ext cx="4514617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132" y="2161512"/>
            <a:ext cx="5126049" cy="5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21308" y="3068960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Ex2. </a:t>
            </a:r>
            <a:r>
              <a:rPr lang="zh-CN" altLang="en-US" sz="24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系统修正为</a:t>
            </a:r>
            <a:endParaRPr lang="zh-CN" altLang="en-US" sz="2400" b="1" dirty="0">
              <a:solidFill>
                <a:srgbClr val="0070C0"/>
              </a:solidFill>
              <a:effectLst>
                <a:outerShdw dist="38100" dir="2700000" algn="tl">
                  <a:srgbClr val="3333CC"/>
                </a:outerShdw>
              </a:effectLst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83" y="3732264"/>
            <a:ext cx="4650218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80728" y="4581128"/>
                <a:ext cx="75888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𝑥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,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𝒚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为状态，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𝒖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为控制输入。控制目标：设计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𝒖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使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𝑥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以指数速度收敛到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0</m:t>
                    </m:r>
                  </m:oMath>
                </a14:m>
                <a:r>
                  <a:rPr lang="en-US" altLang="zh-CN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.</a:t>
                </a:r>
                <a:endParaRPr lang="zh-CN" altLang="en-US" sz="2400" b="1" dirty="0">
                  <a:solidFill>
                    <a:srgbClr val="0070C0"/>
                  </a:solidFill>
                  <a:effectLst>
                    <a:outerShdw dist="38100" dir="2700000" algn="tl">
                      <a:srgbClr val="3333CC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28" y="4581128"/>
                <a:ext cx="7588819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1285" t="-5839" b="-175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89166" y="5661248"/>
            <a:ext cx="7480381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0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我们有</a:t>
            </a:r>
            <a:r>
              <a:rPr lang="en-US" altLang="zh-CN" dirty="0" err="1"/>
              <a:t>Backstepping</a:t>
            </a:r>
            <a:r>
              <a:rPr lang="zh-CN" altLang="en-US" dirty="0"/>
              <a:t>方法来设计控制器</a:t>
            </a:r>
            <a:r>
              <a:rPr lang="en-US" altLang="zh-CN" dirty="0"/>
              <a:t>u</a:t>
            </a:r>
            <a:r>
              <a:rPr lang="zh-CN" altLang="en-US" dirty="0"/>
              <a:t>，设计过程分为两</a:t>
            </a:r>
            <a:r>
              <a:rPr lang="zh-CN" altLang="en-US" dirty="0" smtClean="0"/>
              <a:t>步，先设计</a:t>
            </a:r>
            <a:r>
              <a:rPr lang="en-US" altLang="zh-CN" dirty="0" smtClean="0"/>
              <a:t>y</a:t>
            </a:r>
            <a:r>
              <a:rPr lang="zh-CN" altLang="en-US" dirty="0" smtClean="0"/>
              <a:t>使</a:t>
            </a:r>
            <a:r>
              <a:rPr lang="en-US" altLang="zh-CN" dirty="0" smtClean="0"/>
              <a:t>x</a:t>
            </a:r>
            <a:r>
              <a:rPr lang="zh-CN" altLang="en-US" dirty="0" smtClean="0"/>
              <a:t>收敛，再设计</a:t>
            </a:r>
            <a:r>
              <a:rPr lang="en-US" altLang="zh-CN" dirty="0" smtClean="0"/>
              <a:t>u</a:t>
            </a:r>
            <a:r>
              <a:rPr lang="zh-CN" altLang="en-US" dirty="0" smtClean="0"/>
              <a:t>使实际的</a:t>
            </a:r>
            <a:r>
              <a:rPr lang="en-US" altLang="zh-CN" dirty="0" smtClean="0"/>
              <a:t>y</a:t>
            </a:r>
            <a:r>
              <a:rPr lang="zh-CN" altLang="en-US" dirty="0" smtClean="0"/>
              <a:t>趋于上一步设计的</a:t>
            </a:r>
            <a:r>
              <a:rPr lang="en-US" altLang="zh-CN" dirty="0" smtClean="0"/>
              <a:t>y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4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Backstepping</a:t>
            </a:r>
            <a:r>
              <a:rPr lang="zh-CN" altLang="en-US" dirty="0"/>
              <a:t>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6046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i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Step1. </a:t>
                </a:r>
                <a:r>
                  <a:rPr lang="zh-CN" altLang="en-US" dirty="0" smtClean="0">
                    <a:latin typeface="Times New Roman" pitchFamily="18" charset="0"/>
                    <a:cs typeface="Times New Roman" pitchFamily="18" charset="0"/>
                  </a:rPr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  <a:cs typeface="Times New Roman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  <a:cs typeface="Times New Roman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为虚拟的控制输入，由</a:t>
                </a:r>
                <a:r>
                  <a:rPr lang="en-US" altLang="zh-CN" dirty="0" smtClean="0"/>
                  <a:t>Ex1</a:t>
                </a:r>
                <a:r>
                  <a:rPr lang="zh-CN" altLang="en-US" dirty="0" smtClean="0"/>
                  <a:t>设计控制器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604664"/>
              </a:xfrm>
              <a:blipFill rotWithShape="1">
                <a:blip r:embed="rId2"/>
                <a:stretch>
                  <a:fillRect l="-1111" t="-8081" b="-1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168392"/>
            <a:ext cx="4426433" cy="5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35744" y="2975180"/>
            <a:ext cx="8229600" cy="6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en-US" dirty="0" smtClean="0"/>
              <a:t>在虚拟的控制输入下原系统可写为</a:t>
            </a:r>
            <a:endParaRPr lang="en-US" altLang="zh-CN" dirty="0" smtClean="0"/>
          </a:p>
          <a:p>
            <a:pPr marL="0" indent="0">
              <a:buFont typeface="Wingdings" pitchFamily="2" charset="2"/>
              <a:buNone/>
            </a:pPr>
            <a:endParaRPr lang="zh-CN" alt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10" y="3925512"/>
            <a:ext cx="3724364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593" y="3925512"/>
            <a:ext cx="2454546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378018" y="385423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其中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/>
              <p:cNvSpPr txBox="1">
                <a:spLocks/>
              </p:cNvSpPr>
              <p:nvPr/>
            </p:nvSpPr>
            <p:spPr bwMode="auto">
              <a:xfrm>
                <a:off x="798186" y="5445224"/>
                <a:ext cx="8229600" cy="10327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lang="zh-CN" altLang="en-US" sz="2400" b="1" kern="1200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p"/>
                  <a:defRPr lang="zh-CN" altLang="en-US" sz="2000" b="1" kern="1200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dirty="0" smtClean="0"/>
                  <a:t>显然如果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𝒆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𝒚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dirty="0" smtClean="0"/>
                  <a:t>，以上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  <a:cs typeface="Times New Roman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的设计可使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趋于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，因此</a:t>
                </a:r>
                <a:r>
                  <a:rPr lang="en-US" altLang="zh-CN" dirty="0" smtClean="0"/>
                  <a:t>Step2</a:t>
                </a:r>
                <a:r>
                  <a:rPr lang="zh-CN" altLang="en-US" dirty="0" smtClean="0"/>
                  <a:t>的目标就是设计</a:t>
                </a:r>
                <a:r>
                  <a:rPr lang="en-US" altLang="zh-CN" dirty="0"/>
                  <a:t>u</a:t>
                </a:r>
                <a:r>
                  <a:rPr lang="zh-CN" altLang="en-US" dirty="0" smtClean="0"/>
                  <a:t>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zh-CN" altLang="en-US" dirty="0" smtClean="0"/>
                  <a:t>趋于</a:t>
                </a:r>
                <a:r>
                  <a:rPr lang="en-US" altLang="zh-CN" dirty="0" smtClean="0"/>
                  <a:t>0.</a:t>
                </a:r>
              </a:p>
            </p:txBody>
          </p:sp>
        </mc:Choice>
        <mc:Fallback xmlns="">
          <p:sp>
            <p:nvSpPr>
              <p:cNvPr id="12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8186" y="5445224"/>
                <a:ext cx="8229600" cy="1032768"/>
              </a:xfrm>
              <a:prstGeom prst="rect">
                <a:avLst/>
              </a:prstGeom>
              <a:blipFill rotWithShape="1">
                <a:blip r:embed="rId6"/>
                <a:stretch>
                  <a:fillRect l="-1185" t="-4706" r="-14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965992"/>
            <a:ext cx="2589638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486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Backstepping</a:t>
            </a:r>
            <a:r>
              <a:rPr lang="zh-CN" altLang="en-US" dirty="0"/>
              <a:t>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 bwMode="auto">
              <a:xfrm>
                <a:off x="467544" y="1600200"/>
                <a:ext cx="8229600" cy="6046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lang="zh-CN" altLang="en-US" sz="2400" b="1" kern="1200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p"/>
                  <a:defRPr lang="zh-CN" altLang="en-US" sz="2000" b="1" kern="1200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i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Step2. </a:t>
                </a:r>
                <a:r>
                  <a:rPr lang="zh-CN" altLang="en-US" dirty="0" smtClean="0"/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𝒆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zh-CN" altLang="en-US" dirty="0" smtClean="0"/>
                  <a:t>求导得到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1600200"/>
                <a:ext cx="8229600" cy="604664"/>
              </a:xfrm>
              <a:prstGeom prst="rect">
                <a:avLst/>
              </a:prstGeom>
              <a:blipFill rotWithShape="1">
                <a:blip r:embed="rId2"/>
                <a:stretch>
                  <a:fillRect l="-1185" t="-8081" b="-101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3568" y="2708920"/>
                <a:ext cx="4690643" cy="495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为使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2400" b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𝒆</m:t>
                        </m:r>
                      </m:e>
                      <m:sub>
                        <m:r>
                          <a:rPr lang="en-US" altLang="zh-CN" sz="2400" b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趋于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</a:t>
                </a:r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，设计如下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的控制律</a:t>
                </a:r>
                <a:endParaRPr lang="zh-CN" altLang="en-US" sz="2400" b="1" dirty="0">
                  <a:solidFill>
                    <a:srgbClr val="0070C0"/>
                  </a:solidFill>
                  <a:effectLst>
                    <a:outerShdw dist="38100" dir="2700000" algn="tl">
                      <a:srgbClr val="3333CC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708920"/>
                <a:ext cx="4690643" cy="495520"/>
              </a:xfrm>
              <a:prstGeom prst="rect">
                <a:avLst/>
              </a:prstGeom>
              <a:blipFill rotWithShape="1">
                <a:blip r:embed="rId3"/>
                <a:stretch>
                  <a:fillRect l="-1948" t="-9756" r="-1299" b="-23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96516" y="3861048"/>
                <a:ext cx="6101286" cy="495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显然在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这个控制律下</a:t>
                </a:r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，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2400" b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𝒆</m:t>
                        </m:r>
                      </m:e>
                      <m:sub>
                        <m:r>
                          <a:rPr lang="en-US" altLang="zh-CN" sz="2400" b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以指数速率趋于</a:t>
                </a:r>
                <a:r>
                  <a:rPr lang="en-US" altLang="zh-CN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0.</a:t>
                </a:r>
                <a:endParaRPr lang="zh-CN" altLang="en-US" sz="2400" b="1" dirty="0">
                  <a:solidFill>
                    <a:srgbClr val="0070C0"/>
                  </a:solidFill>
                  <a:effectLst>
                    <a:outerShdw dist="38100" dir="2700000" algn="tl">
                      <a:srgbClr val="3333CC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16" y="3861048"/>
                <a:ext cx="6101286" cy="495520"/>
              </a:xfrm>
              <a:prstGeom prst="rect">
                <a:avLst/>
              </a:prstGeom>
              <a:blipFill rotWithShape="1">
                <a:blip r:embed="rId4"/>
                <a:stretch>
                  <a:fillRect l="-1499" t="-9756" r="-799" b="-23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99991" y="4541058"/>
            <a:ext cx="505779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0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这样设计得到</a:t>
            </a:r>
            <a:r>
              <a:rPr lang="zh-CN" altLang="en-US" dirty="0" smtClean="0"/>
              <a:t>的控制律能</a:t>
            </a:r>
            <a:r>
              <a:rPr lang="zh-CN" altLang="en-US" dirty="0"/>
              <a:t>达到控制目标吗？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9916" y="5085183"/>
            <a:ext cx="338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设计</a:t>
            </a:r>
            <a:r>
              <a:rPr lang="zh-CN" altLang="en-US" dirty="0" smtClean="0"/>
              <a:t>李雅普诺夫函数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619" y="5733256"/>
            <a:ext cx="2337450" cy="8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32912"/>
            <a:ext cx="6027567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9" y="3213040"/>
            <a:ext cx="7810909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67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Backstepping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zh-CN" altLang="en-US" dirty="0" smtClean="0"/>
              <a:t>求导得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592856"/>
            <a:ext cx="4290233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99592" y="2196604"/>
                <a:ext cx="7344816" cy="864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𝒙</m:t>
                        </m:r>
                        <m:r>
                          <a:rPr lang="en-US" altLang="zh-CN" sz="2400" b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𝒆</m:t>
                        </m:r>
                      </m:e>
                      <m:sub>
                        <m:r>
                          <a:rPr lang="en-US" altLang="zh-CN" sz="2400" b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的存在，我们不能证明现在的控制律使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𝒙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趋于</a:t>
                </a:r>
                <a:r>
                  <a:rPr lang="en-US" altLang="zh-CN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lang="zh-CN" altLang="en-US" sz="2400" b="1" dirty="0">
                  <a:solidFill>
                    <a:srgbClr val="0070C0"/>
                  </a:solidFill>
                  <a:effectLst>
                    <a:outerShdw dist="38100" dir="2700000" algn="tl">
                      <a:srgbClr val="3333CC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196604"/>
                <a:ext cx="7344816" cy="864852"/>
              </a:xfrm>
              <a:prstGeom prst="rect">
                <a:avLst/>
              </a:prstGeom>
              <a:blipFill rotWithShape="1">
                <a:blip r:embed="rId3"/>
                <a:stretch>
                  <a:fillRect l="-1329" t="-5634" r="-166" b="-16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06748" y="3061456"/>
            <a:ext cx="7344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修正控制律为</a:t>
            </a:r>
            <a:endParaRPr lang="zh-CN" altLang="en-US" sz="2400" b="1" dirty="0">
              <a:solidFill>
                <a:srgbClr val="0070C0"/>
              </a:solidFill>
              <a:effectLst>
                <a:outerShdw dist="38100" dir="2700000" algn="tl">
                  <a:srgbClr val="3333CC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220" y="4254027"/>
            <a:ext cx="3402587" cy="6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58628" y="4329195"/>
            <a:ext cx="7344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再次对</a:t>
            </a:r>
            <a:r>
              <a:rPr lang="en-US" altLang="zh-CN" sz="24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V</a:t>
            </a:r>
            <a:r>
              <a:rPr lang="zh-CN" altLang="en-US" sz="24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求导</a:t>
            </a:r>
            <a:endParaRPr lang="zh-CN" altLang="en-US" sz="2400" b="1" dirty="0">
              <a:solidFill>
                <a:srgbClr val="0070C0"/>
              </a:solidFill>
              <a:effectLst>
                <a:outerShdw dist="38100" dir="2700000" algn="tl">
                  <a:srgbClr val="3333CC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95387" y="5202688"/>
                <a:ext cx="7521297" cy="898708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000" b="1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r>
                  <a:rPr lang="zh-CN" altLang="en-US" sz="2400" dirty="0" smtClean="0"/>
                  <a:t>由李雅普诺夫定理知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dirty="0">
                            <a:effectLst/>
                            <a:latin typeface="Cambria Math"/>
                          </a:rPr>
                          <m:t>𝒆</m:t>
                        </m:r>
                      </m:e>
                      <m:sub>
                        <m:r>
                          <a:rPr lang="en-US" altLang="zh-CN" sz="2400" dirty="0">
                            <a:effectLst/>
                            <a:latin typeface="Cambria Math"/>
                          </a:rPr>
                          <m:t>𝒚</m:t>
                        </m:r>
                      </m:sub>
                    </m:sSub>
                    <m:r>
                      <a:rPr lang="en-US" altLang="zh-CN" sz="2400" b="1" i="1" dirty="0" smtClean="0">
                        <a:effectLst/>
                        <a:latin typeface="Cambria Math"/>
                      </a:rPr>
                      <m:t>=</m:t>
                    </m:r>
                    <m:r>
                      <a:rPr lang="en-US" altLang="zh-CN" sz="2400" b="1" i="1" dirty="0" smtClean="0">
                        <a:effectLst/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sz="2400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𝑥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sz="2400" dirty="0" smtClean="0"/>
                  <a:t>全局渐近稳定。因此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dirty="0">
                            <a:latin typeface="Cambria Math"/>
                          </a:rPr>
                          <m:t>𝒆</m:t>
                        </m:r>
                      </m:e>
                      <m:sub>
                        <m:r>
                          <a:rPr lang="en-US" altLang="zh-CN" sz="2400" dirty="0">
                            <a:latin typeface="Cambria Math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以指数</a:t>
                </a:r>
                <a:r>
                  <a:rPr lang="zh-CN" altLang="en-US" sz="2400" dirty="0"/>
                  <a:t>速度收敛到</a:t>
                </a:r>
                <a:r>
                  <a:rPr lang="en-US" altLang="zh-CN" sz="2400" dirty="0"/>
                  <a:t>0</a:t>
                </a:r>
                <a:r>
                  <a:rPr lang="zh-CN" altLang="en-US" sz="2400" dirty="0"/>
                  <a:t>。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87" y="5202688"/>
                <a:ext cx="7521297" cy="898708"/>
              </a:xfrm>
              <a:prstGeom prst="rect">
                <a:avLst/>
              </a:prstGeom>
              <a:blipFill rotWithShape="1">
                <a:blip r:embed="rId5"/>
                <a:stretch>
                  <a:fillRect l="-1216" t="-5405" r="-1297" b="-10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32" y="3715703"/>
            <a:ext cx="76009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8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平衡点的稳定性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748680"/>
              </a:xfrm>
            </p:spPr>
            <p:txBody>
              <a:bodyPr/>
              <a:lstStyle/>
              <a:p>
                <a:r>
                  <a:rPr lang="zh-CN" altLang="en-US" dirty="0" smtClean="0"/>
                  <a:t>满足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𝒙</m:t>
                        </m:r>
                      </m:e>
                    </m:acc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𝒇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𝒙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的点为微分方程的平衡点，下面设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𝒙</m:t>
                    </m:r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dirty="0" smtClean="0"/>
                  <a:t>为平衡点。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748680"/>
              </a:xfrm>
              <a:blipFill rotWithShape="1">
                <a:blip r:embed="rId3"/>
                <a:stretch>
                  <a:fillRect l="-963" t="-6557" b="-31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5576" y="2540322"/>
                <a:ext cx="7704856" cy="83099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00B0F0"/>
                    </a:solidFill>
                    <a:effectLst/>
                    <a:latin typeface="微软雅黑" pitchFamily="34" charset="-122"/>
                    <a:ea typeface="微软雅黑" pitchFamily="34" charset="-122"/>
                  </a:rPr>
                  <a:t>稳定：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effectLst/>
                    <a:latin typeface="微软雅黑" pitchFamily="34" charset="-122"/>
                    <a:ea typeface="微软雅黑" pitchFamily="34" charset="-122"/>
                  </a:rPr>
                  <a:t>如果任给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effectLst/>
                        <a:latin typeface="Cambria Math"/>
                        <a:ea typeface="微软雅黑" pitchFamily="34" charset="-122"/>
                      </a:rPr>
                      <m:t>𝑹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effectLst/>
                        <a:latin typeface="Cambria Math"/>
                        <a:ea typeface="微软雅黑" pitchFamily="34" charset="-122"/>
                      </a:rPr>
                      <m:t>&gt;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effectLst/>
                        <a:latin typeface="Cambria Math"/>
                        <a:ea typeface="微软雅黑" pitchFamily="34" charset="-122"/>
                      </a:rPr>
                      <m:t>𝟎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effectLst/>
                    <a:latin typeface="微软雅黑" pitchFamily="34" charset="-122"/>
                    <a:ea typeface="微软雅黑" pitchFamily="34" charset="-122"/>
                  </a:rPr>
                  <a:t>，总存在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effectLst/>
                        <a:latin typeface="Cambria Math"/>
                        <a:ea typeface="微软雅黑" pitchFamily="34" charset="-122"/>
                      </a:rPr>
                      <m:t>𝒓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effectLst/>
                        <a:latin typeface="Cambria Math"/>
                        <a:ea typeface="微软雅黑" pitchFamily="34" charset="-122"/>
                      </a:rPr>
                      <m:t>&gt;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effectLst/>
                        <a:latin typeface="Cambria Math"/>
                        <a:ea typeface="微软雅黑" pitchFamily="34" charset="-122"/>
                      </a:rPr>
                      <m:t>𝟎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effectLst/>
                    <a:latin typeface="微软雅黑" pitchFamily="34" charset="-122"/>
                    <a:ea typeface="微软雅黑" pitchFamily="34" charset="-122"/>
                  </a:rPr>
                  <a:t>，使当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b="1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effectLst/>
                            <a:latin typeface="Cambria Math"/>
                            <a:ea typeface="微软雅黑" pitchFamily="34" charset="-122"/>
                          </a:rPr>
                          <m:t>𝒙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effectLst/>
                            <a:latin typeface="Cambria Math"/>
                            <a:ea typeface="微软雅黑" pitchFamily="34" charset="-122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effectLst/>
                            <a:latin typeface="Cambria Math"/>
                            <a:ea typeface="微软雅黑" pitchFamily="34" charset="-122"/>
                          </a:rPr>
                          <m:t>𝟎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effectLst/>
                            <a:latin typeface="Cambria Math"/>
                            <a:ea typeface="微软雅黑" pitchFamily="34" charset="-122"/>
                          </a:rPr>
                          <m:t>)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rgbClr val="0070C0"/>
                        </a:solidFill>
                        <a:effectLst/>
                        <a:latin typeface="Cambria Math"/>
                        <a:ea typeface="微软雅黑" pitchFamily="34" charset="-122"/>
                      </a:rPr>
                      <m:t>&lt;</m:t>
                    </m:r>
                    <m:r>
                      <a:rPr lang="en-US" altLang="zh-CN" sz="2400" b="1" i="1" smtClean="0">
                        <a:solidFill>
                          <a:srgbClr val="0070C0"/>
                        </a:solidFill>
                        <a:effectLst/>
                        <a:latin typeface="Cambria Math"/>
                        <a:ea typeface="微软雅黑" pitchFamily="34" charset="-122"/>
                      </a:rPr>
                      <m:t>𝒓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effectLst/>
                    <a:latin typeface="微软雅黑" pitchFamily="34" charset="-122"/>
                    <a:ea typeface="微软雅黑" pitchFamily="34" charset="-122"/>
                  </a:rPr>
                  <a:t>时，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b="1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effectLst/>
                            <a:latin typeface="Cambria Math"/>
                            <a:ea typeface="微软雅黑" pitchFamily="34" charset="-122"/>
                          </a:rPr>
                          <m:t>𝒙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effectLst/>
                            <a:latin typeface="Cambria Math"/>
                            <a:ea typeface="微软雅黑" pitchFamily="34" charset="-122"/>
                          </a:rPr>
                          <m:t>(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effectLst/>
                            <a:latin typeface="Cambria Math"/>
                            <a:ea typeface="微软雅黑" pitchFamily="34" charset="-122"/>
                          </a:rPr>
                          <m:t>𝒕</m:t>
                        </m:r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effectLst/>
                            <a:latin typeface="Cambria Math"/>
                            <a:ea typeface="微软雅黑" pitchFamily="34" charset="-122"/>
                          </a:rPr>
                          <m:t>)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rgbClr val="0070C0"/>
                        </a:solidFill>
                        <a:effectLst/>
                        <a:latin typeface="Cambria Math"/>
                        <a:ea typeface="微软雅黑" pitchFamily="34" charset="-122"/>
                      </a:rPr>
                      <m:t>&lt;</m:t>
                    </m:r>
                    <m:r>
                      <a:rPr lang="en-US" altLang="zh-CN" sz="2400" b="1" i="1" smtClean="0">
                        <a:solidFill>
                          <a:srgbClr val="0070C0"/>
                        </a:solidFill>
                        <a:effectLst/>
                        <a:latin typeface="Cambria Math"/>
                        <a:ea typeface="微软雅黑" pitchFamily="34" charset="-122"/>
                      </a:rPr>
                      <m:t>𝑹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effectLst/>
                    <a:latin typeface="微软雅黑" pitchFamily="34" charset="-122"/>
                    <a:ea typeface="微软雅黑" pitchFamily="34" charset="-122"/>
                  </a:rPr>
                  <a:t>，则说平衡点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70C0"/>
                        </a:solidFill>
                        <a:effectLst/>
                        <a:latin typeface="Cambria Math"/>
                        <a:ea typeface="微软雅黑" pitchFamily="34" charset="-122"/>
                      </a:rPr>
                      <m:t>𝒙</m:t>
                    </m:r>
                    <m:r>
                      <a:rPr lang="en-US" altLang="zh-CN" sz="2400" b="1">
                        <a:solidFill>
                          <a:srgbClr val="0070C0"/>
                        </a:solidFill>
                        <a:effectLst/>
                        <a:latin typeface="Cambria Math"/>
                        <a:ea typeface="微软雅黑" pitchFamily="34" charset="-122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effectLst/>
                        <a:latin typeface="Cambria Math"/>
                        <a:ea typeface="微软雅黑" pitchFamily="34" charset="-122"/>
                      </a:rPr>
                      <m:t>𝟎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effectLst/>
                    <a:latin typeface="微软雅黑" pitchFamily="34" charset="-122"/>
                    <a:ea typeface="微软雅黑" pitchFamily="34" charset="-122"/>
                  </a:rPr>
                  <a:t>是稳定的。</a:t>
                </a:r>
                <a:endParaRPr lang="zh-CN" altLang="en-US" sz="2400" b="1" dirty="0">
                  <a:solidFill>
                    <a:srgbClr val="0070C0"/>
                  </a:solidFill>
                  <a:effectLst/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540322"/>
                <a:ext cx="7704856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1266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E:\学习\智能控制-信息学院春季\Neural Network\神经网络控制\稳定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4" t="4633" r="-2247" b="10688"/>
          <a:stretch/>
        </p:blipFill>
        <p:spPr bwMode="auto">
          <a:xfrm>
            <a:off x="5076056" y="3501008"/>
            <a:ext cx="3902114" cy="324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55851"/>
            <a:ext cx="20193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06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Backstepping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6672"/>
          </a:xfrm>
        </p:spPr>
        <p:txBody>
          <a:bodyPr/>
          <a:lstStyle/>
          <a:p>
            <a:r>
              <a:rPr lang="zh-CN" altLang="en-US" dirty="0" smtClean="0"/>
              <a:t>对以上的两个控制律做仿真</a:t>
            </a:r>
            <a:endParaRPr lang="en-US" altLang="zh-CN" dirty="0" smtClean="0"/>
          </a:p>
        </p:txBody>
      </p:sp>
      <p:pic>
        <p:nvPicPr>
          <p:cNvPr id="6" name="图片 5" descr="Scop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" t="19356" r="3253" b="10674"/>
          <a:stretch/>
        </p:blipFill>
        <p:spPr>
          <a:xfrm>
            <a:off x="1403648" y="2492896"/>
            <a:ext cx="3953915" cy="1806640"/>
          </a:xfrm>
          <a:prstGeom prst="rect">
            <a:avLst/>
          </a:prstGeom>
        </p:spPr>
      </p:pic>
      <p:pic>
        <p:nvPicPr>
          <p:cNvPr id="7" name="图片 6" descr="Scop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t="21176" r="4336" b="11446"/>
          <a:stretch/>
        </p:blipFill>
        <p:spPr>
          <a:xfrm>
            <a:off x="1403648" y="4671144"/>
            <a:ext cx="3953915" cy="18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6104" y="3040886"/>
            <a:ext cx="1107996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4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修正前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6104" y="5386578"/>
            <a:ext cx="1107996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4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修正后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7176" y="2611386"/>
            <a:ext cx="3034526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4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实际上从仿真结果</a:t>
            </a:r>
            <a:r>
              <a:rPr lang="zh-CN" altLang="en-US" dirty="0" smtClean="0"/>
              <a:t>来看，修正</a:t>
            </a:r>
            <a:r>
              <a:rPr lang="zh-CN" altLang="en-US" dirty="0"/>
              <a:t>前后</a:t>
            </a:r>
            <a:r>
              <a:rPr lang="zh-CN" altLang="en-US" dirty="0" smtClean="0"/>
              <a:t>的控制律都</a:t>
            </a:r>
            <a:r>
              <a:rPr lang="zh-CN" altLang="en-US" dirty="0"/>
              <a:t>可以实现控制</a:t>
            </a:r>
            <a:r>
              <a:rPr lang="zh-CN" altLang="en-US" dirty="0" smtClean="0"/>
              <a:t>目标。</a:t>
            </a:r>
            <a:r>
              <a:rPr lang="zh-CN" altLang="en-US" dirty="0" smtClean="0">
                <a:solidFill>
                  <a:srgbClr val="FF0000"/>
                </a:solidFill>
              </a:rPr>
              <a:t>那么如何证明修正前的也可以实现控制目标呢？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7176" y="5802178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</a:t>
            </a:r>
            <a:r>
              <a:rPr lang="en-US" altLang="zh-CN" dirty="0" err="1" smtClean="0"/>
              <a:t>acksteping.slx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690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Backstepping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29332"/>
          </a:xfrm>
        </p:spPr>
        <p:txBody>
          <a:bodyPr/>
          <a:lstStyle/>
          <a:p>
            <a:r>
              <a:rPr lang="zh-CN" altLang="en-US" dirty="0"/>
              <a:t>考虑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92848"/>
            <a:ext cx="3881647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143498"/>
            <a:ext cx="4593600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778124" y="2143498"/>
            <a:ext cx="8229600" cy="52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解这个微分方程得到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78124" y="2664198"/>
                <a:ext cx="25389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𝑟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𝑡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)→0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那么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24" y="2664198"/>
                <a:ext cx="2538900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3846" t="-10526" r="-3125" b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78124" y="3681000"/>
                <a:ext cx="8049383" cy="475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𝑟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𝑡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以指数速度趋于</a:t>
                </a:r>
                <a:r>
                  <a:rPr lang="en-US" altLang="zh-CN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，即存在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𝜷</m:t>
                    </m:r>
                    <m:r>
                      <a:rPr lang="en-US" altLang="zh-CN" sz="2400" b="1" i="1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&gt;</m:t>
                    </m:r>
                    <m:r>
                      <a:rPr lang="en-US" altLang="zh-CN" sz="2400" b="1" i="1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𝟎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使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|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𝒓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𝒕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)|&lt;</m:t>
                    </m:r>
                    <m:sSup>
                      <m:sSupPr>
                        <m:ctrlP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𝒆</m:t>
                        </m:r>
                      </m:e>
                      <m:sup>
                        <m: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−</m:t>
                        </m:r>
                        <m:r>
                          <a:rPr lang="zh-CN" altLang="en-US" sz="2400" b="1" i="1" dirty="0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𝜷</m:t>
                        </m:r>
                        <m: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𝒕</m:t>
                        </m:r>
                      </m:sup>
                    </m:sSup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lang="zh-CN" altLang="en-US" sz="2400" b="1" dirty="0">
                  <a:solidFill>
                    <a:srgbClr val="0070C0"/>
                  </a:solidFill>
                  <a:effectLst>
                    <a:outerShdw dist="38100" dir="2700000" algn="tl">
                      <a:srgbClr val="3333CC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24" y="3681000"/>
                <a:ext cx="8049383" cy="475451"/>
              </a:xfrm>
              <a:prstGeom prst="rect">
                <a:avLst/>
              </a:prstGeom>
              <a:blipFill rotWithShape="1">
                <a:blip r:embed="rId6"/>
                <a:stretch>
                  <a:fillRect l="-1212" t="-7692" r="-379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257144"/>
            <a:ext cx="4870671" cy="93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78124" y="449431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那么</a:t>
            </a:r>
            <a:endParaRPr lang="zh-CN" altLang="en-US" sz="2400" b="1" dirty="0">
              <a:solidFill>
                <a:srgbClr val="0070C0"/>
              </a:solidFill>
              <a:effectLst>
                <a:outerShdw dist="38100" dir="2700000" algn="tl">
                  <a:srgbClr val="3333CC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8124" y="5176689"/>
                <a:ext cx="40190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𝒉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𝒕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也以指数速度趋于</a:t>
                </a:r>
                <a:r>
                  <a:rPr lang="en-US" altLang="zh-CN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lang="zh-CN" altLang="en-US" sz="2400" b="1" dirty="0">
                  <a:solidFill>
                    <a:srgbClr val="0070C0"/>
                  </a:solidFill>
                  <a:effectLst>
                    <a:outerShdw dist="38100" dir="2700000" algn="tl">
                      <a:srgbClr val="3333CC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24" y="5176689"/>
                <a:ext cx="4019049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2428" t="-10526" r="-1973" b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410" y="5733256"/>
            <a:ext cx="2341163" cy="48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78124" y="573325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由于</a:t>
            </a:r>
            <a:endParaRPr lang="zh-CN" altLang="en-US" sz="2400" b="1" dirty="0">
              <a:solidFill>
                <a:srgbClr val="0070C0"/>
              </a:solidFill>
              <a:effectLst>
                <a:outerShdw dist="38100" dir="2700000" algn="tl">
                  <a:srgbClr val="3333CC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78124" y="6259730"/>
                <a:ext cx="7521546" cy="495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因此只要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2400" b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𝒆</m:t>
                        </m:r>
                      </m:e>
                      <m:sub>
                        <m:r>
                          <a:rPr lang="en-US" altLang="zh-CN" sz="2400" b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以指数速度趋于</a:t>
                </a:r>
                <a:r>
                  <a:rPr lang="en-US" altLang="zh-CN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，</a:t>
                </a:r>
                <a:r>
                  <a:rPr lang="en-US" altLang="zh-CN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x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就以指数速度趋于</a:t>
                </a:r>
                <a:r>
                  <a:rPr lang="en-US" altLang="zh-CN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0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lang="zh-CN" altLang="en-US" sz="2400" b="1" dirty="0">
                  <a:solidFill>
                    <a:srgbClr val="0070C0"/>
                  </a:solidFill>
                  <a:effectLst>
                    <a:outerShdw dist="38100" dir="2700000" algn="tl">
                      <a:srgbClr val="3333CC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24" y="6259730"/>
                <a:ext cx="7521546" cy="495520"/>
              </a:xfrm>
              <a:prstGeom prst="rect">
                <a:avLst/>
              </a:prstGeom>
              <a:blipFill rotWithShape="1">
                <a:blip r:embed="rId10"/>
                <a:stretch>
                  <a:fillRect l="-1298" t="-9877" r="-487" b="-234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1"/>
          <a:stretch/>
        </p:blipFill>
        <p:spPr bwMode="auto">
          <a:xfrm>
            <a:off x="957754" y="3141000"/>
            <a:ext cx="7341916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90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229600" cy="1143000"/>
          </a:xfrm>
        </p:spPr>
        <p:txBody>
          <a:bodyPr/>
          <a:lstStyle/>
          <a:p>
            <a:r>
              <a:rPr lang="zh-CN" altLang="en-US" sz="44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提纲</a:t>
            </a:r>
            <a:endParaRPr lang="zh-CN" altLang="en-US" sz="440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816" y="1628800"/>
            <a:ext cx="6264696" cy="4525963"/>
          </a:xfrm>
        </p:spPr>
        <p:txBody>
          <a:bodyPr/>
          <a:lstStyle/>
          <a:p>
            <a:r>
              <a:rPr lang="zh-CN" altLang="en-US" dirty="0" smtClean="0"/>
              <a:t>基于神经网络的系统辨识</a:t>
            </a:r>
            <a:endParaRPr lang="en-US" altLang="zh-CN" dirty="0" smtClean="0"/>
          </a:p>
          <a:p>
            <a:r>
              <a:rPr lang="zh-CN" altLang="en-US" dirty="0"/>
              <a:t>神经网络控制</a:t>
            </a:r>
            <a:endParaRPr lang="en-US" altLang="zh-CN" dirty="0"/>
          </a:p>
          <a:p>
            <a:pPr lvl="1"/>
            <a:r>
              <a:rPr lang="zh-CN" altLang="en-US" dirty="0" smtClean="0"/>
              <a:t>分类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李雅普诺夫定理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跟踪控制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Backstepping</a:t>
            </a:r>
            <a:r>
              <a:rPr lang="en-US" altLang="zh-CN" dirty="0" smtClean="0"/>
              <a:t> 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pPr lvl="1"/>
            <a:r>
              <a:rPr lang="en-US" altLang="zh-CN" dirty="0" err="1"/>
              <a:t>Barbalat</a:t>
            </a:r>
            <a:r>
              <a:rPr lang="zh-CN" altLang="en-US" dirty="0"/>
              <a:t>引理</a:t>
            </a:r>
            <a:endParaRPr lang="en-US" altLang="zh-CN" dirty="0"/>
          </a:p>
          <a:p>
            <a:pPr lvl="1"/>
            <a:r>
              <a:rPr lang="zh-CN" altLang="en-US" dirty="0" smtClean="0"/>
              <a:t>自适应跟踪控制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基于神经网络的跟踪控制</a:t>
            </a:r>
            <a:endParaRPr lang="en-US" altLang="zh-CN" dirty="0"/>
          </a:p>
          <a:p>
            <a:r>
              <a:rPr lang="zh-CN" altLang="en-US" dirty="0"/>
              <a:t>应用</a:t>
            </a:r>
            <a:endParaRPr lang="en-US" altLang="zh-CN" dirty="0"/>
          </a:p>
        </p:txBody>
      </p:sp>
      <p:pic>
        <p:nvPicPr>
          <p:cNvPr id="4" name="Picture 3" descr="C:\Users\sa\Desktop\MASC2012会议通知\image\ist2_7647263-network-concept_副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262" y="4257759"/>
            <a:ext cx="4498976" cy="217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99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一些基本概念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895" y="5609417"/>
                <a:ext cx="8346177" cy="483915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solidFill>
                      <a:srgbClr val="00B0F0"/>
                    </a:solidFill>
                    <a:effectLst/>
                    <a:latin typeface="微软雅黑" pitchFamily="34" charset="-122"/>
                    <a:ea typeface="微软雅黑" pitchFamily="34" charset="-122"/>
                  </a:rPr>
                  <a:t>Barbalat</a:t>
                </a:r>
                <a:r>
                  <a:rPr lang="zh-CN" altLang="en-US" sz="2400" b="1" dirty="0" smtClean="0">
                    <a:solidFill>
                      <a:srgbClr val="00B0F0"/>
                    </a:solidFill>
                    <a:effectLst/>
                    <a:latin typeface="微软雅黑" pitchFamily="34" charset="-122"/>
                    <a:ea typeface="微软雅黑" pitchFamily="34" charset="-122"/>
                  </a:rPr>
                  <a:t>引理：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𝒇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𝒕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收敛，且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𝒇</m:t>
                        </m:r>
                      </m:e>
                    </m:acc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一致连续，那么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𝒇</m:t>
                        </m:r>
                      </m:e>
                    </m:acc>
                    <m:r>
                      <a:rPr lang="en-US" altLang="zh-CN" sz="2400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altLang="zh-CN" sz="2400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lang="en-US" altLang="zh-CN" sz="24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95" y="5609417"/>
                <a:ext cx="8346177" cy="483915"/>
              </a:xfrm>
              <a:prstGeom prst="rect">
                <a:avLst/>
              </a:prstGeom>
              <a:blipFill rotWithShape="1">
                <a:blip r:embed="rId2"/>
                <a:stretch>
                  <a:fillRect l="-1169" t="-5000" b="-2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553968"/>
            <a:ext cx="2470531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27" y="1579336"/>
            <a:ext cx="5340237" cy="9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87408"/>
            <a:ext cx="2418000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 descr="Figures - Fig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21863" r="6504" b="6009"/>
          <a:stretch/>
        </p:blipFill>
        <p:spPr>
          <a:xfrm>
            <a:off x="474296" y="3573016"/>
            <a:ext cx="2618105" cy="1838131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27" y="2723408"/>
            <a:ext cx="6226759" cy="8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 descr="Figures - Fig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" t="22734" r="5700" b="7593"/>
          <a:stretch/>
        </p:blipFill>
        <p:spPr>
          <a:xfrm>
            <a:off x="5614945" y="3573016"/>
            <a:ext cx="2813721" cy="183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8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一些基本概念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18526"/>
          </a:xfrm>
        </p:spPr>
        <p:txBody>
          <a:bodyPr/>
          <a:lstStyle/>
          <a:p>
            <a:r>
              <a:rPr lang="zh-CN" altLang="en-US" dirty="0" smtClean="0"/>
              <a:t>一致连续：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89" y="2244880"/>
            <a:ext cx="2843545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244880"/>
            <a:ext cx="4614547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8235" y="2804449"/>
            <a:ext cx="7571303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00B0F0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通俗来讲一致连续就是指函数连续且变化速度不会太</a:t>
            </a:r>
            <a:r>
              <a:rPr lang="zh-CN" altLang="en-US" dirty="0" smtClean="0"/>
              <a:t>快。</a:t>
            </a:r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0" y="3429000"/>
            <a:ext cx="4348829" cy="8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 bwMode="auto">
              <a:xfrm>
                <a:off x="827750" y="5384065"/>
                <a:ext cx="8012394" cy="853247"/>
              </a:xfrm>
              <a:prstGeom prst="rect">
                <a:avLst/>
              </a:prstGeom>
              <a:solidFill>
                <a:srgbClr val="FFC000"/>
              </a:solidFill>
              <a:ex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 b="1">
                    <a:solidFill>
                      <a:srgbClr val="00B0F0"/>
                    </a:solidFill>
                    <a:effectLst/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r>
                  <a:rPr lang="zh-CN" altLang="en-US" dirty="0" smtClean="0">
                    <a:solidFill>
                      <a:srgbClr val="0070C0"/>
                    </a:solidFill>
                  </a:rPr>
                  <a:t>如果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solidFill>
                              <a:srgbClr val="0070C0"/>
                            </a:solidFill>
                            <a:latin typeface="Cambria Math"/>
                          </a:rPr>
                          <m:t>𝒇</m:t>
                        </m:r>
                      </m:e>
                    </m:acc>
                    <m:r>
                      <a:rPr lang="en-US" altLang="zh-CN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altLang="zh-CN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70C0"/>
                    </a:solidFill>
                  </a:rPr>
                  <a:t>有界，那么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𝑓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70C0"/>
                    </a:solidFill>
                  </a:rPr>
                  <a:t>一致连续</a:t>
                </a:r>
                <a:r>
                  <a:rPr lang="zh-CN" altLang="en-US" dirty="0" smtClean="0">
                    <a:solidFill>
                      <a:srgbClr val="0070C0"/>
                    </a:solidFill>
                  </a:rPr>
                  <a:t>。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（为什么？）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>
                    <a:solidFill>
                      <a:srgbClr val="0070C0"/>
                    </a:solidFill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𝑓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zh-CN" altLang="en-US" dirty="0" smtClean="0">
                    <a:solidFill>
                      <a:srgbClr val="0070C0"/>
                    </a:solidFill>
                  </a:rPr>
                  <a:t>一致连续，那么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𝑓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𝑠𝑖𝑔𝑛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𝑓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/>
                      </a:rPr>
                      <m:t>)) </m:t>
                    </m:r>
                  </m:oMath>
                </a14:m>
                <a:r>
                  <a:rPr lang="zh-CN" altLang="en-US" dirty="0" smtClean="0">
                    <a:solidFill>
                      <a:srgbClr val="0070C0"/>
                    </a:solidFill>
                  </a:rPr>
                  <a:t>。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（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为什么？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）</a:t>
                </a:r>
                <a:endParaRPr lang="en-US" altLang="zh-CN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750" y="5384065"/>
                <a:ext cx="8012394" cy="853247"/>
              </a:xfrm>
              <a:prstGeom prst="rect">
                <a:avLst/>
              </a:prstGeom>
              <a:blipFill rotWithShape="1">
                <a:blip r:embed="rId5"/>
                <a:stretch>
                  <a:fillRect l="-1218" t="-2857" b="-15714"/>
                </a:stretch>
              </a:blipFill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44022" y="462351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如何判断一致连续性？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238" y="1628800"/>
            <a:ext cx="6421623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865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类李雅普诺夫定理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87006" y="4095400"/>
                <a:ext cx="7912991" cy="854080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如果标量函数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𝑽</m:t>
                    </m:r>
                    <m:d>
                      <m:d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有下界，</a:t>
                </a:r>
                <a:r>
                  <a:rPr lang="en-US" altLang="zh-CN" sz="2400" b="1" dirty="0" smtClean="0">
                    <a:solidFill>
                      <a:srgbClr val="0070C0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𝑽</m:t>
                        </m:r>
                      </m:e>
                    </m:acc>
                    <m:d>
                      <m:d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半负定且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𝒕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一致连续，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𝑽</m:t>
                        </m:r>
                      </m:e>
                    </m:acc>
                    <m:d>
                      <m:d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𝒕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→∞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lang="en-US" altLang="zh-CN" sz="24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06" y="4095400"/>
                <a:ext cx="7912991" cy="854080"/>
              </a:xfrm>
              <a:prstGeom prst="rect">
                <a:avLst/>
              </a:prstGeom>
              <a:blipFill rotWithShape="1">
                <a:blip r:embed="rId2"/>
                <a:stretch>
                  <a:fillRect l="-1156" t="-4286" r="-1233" b="-1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63093" y="1556792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渐近稳定</a:t>
            </a:r>
            <a:r>
              <a:rPr lang="zh-CN" altLang="en-US" sz="2400" b="1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比</a:t>
            </a:r>
            <a:r>
              <a:rPr lang="zh-CN" altLang="en-US" sz="24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稳定</a:t>
            </a:r>
            <a:r>
              <a:rPr lang="zh-CN" altLang="en-US" sz="2400" b="1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更有意义，</a:t>
            </a:r>
            <a:endParaRPr lang="en-US" altLang="zh-CN" sz="2400" b="1" dirty="0">
              <a:solidFill>
                <a:srgbClr val="0070C0"/>
              </a:solidFill>
              <a:effectLst>
                <a:outerShdw dist="38100" dir="2700000" algn="tl">
                  <a:srgbClr val="3333CC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很多时候只能找到导数半负定的李雅普诺夫函数，即只能保证稳定不能</a:t>
            </a:r>
            <a:r>
              <a:rPr lang="zh-CN" altLang="en-US" sz="24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保证渐近稳定</a:t>
            </a:r>
            <a:r>
              <a:rPr lang="zh-CN" altLang="en-US" sz="2400" b="1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b="1" dirty="0">
              <a:solidFill>
                <a:srgbClr val="0070C0"/>
              </a:solidFill>
              <a:effectLst>
                <a:outerShdw dist="38100" dir="2700000" algn="tl">
                  <a:srgbClr val="3333CC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3465" y="2928669"/>
            <a:ext cx="7899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zh-CN" altLang="en-US" sz="24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分析是否渐近稳定，借助</a:t>
            </a:r>
            <a:r>
              <a:rPr lang="en-US" altLang="zh-CN" sz="2400" b="1" dirty="0" err="1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Barbalat</a:t>
            </a:r>
            <a:r>
              <a:rPr lang="zh-CN" altLang="en-US" sz="24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引理可得到如下的类李雅普诺夫定理：</a:t>
            </a:r>
            <a:endParaRPr lang="zh-CN" altLang="en-US" sz="2400" b="1" dirty="0">
              <a:solidFill>
                <a:srgbClr val="0070C0"/>
              </a:solidFill>
              <a:effectLst>
                <a:outerShdw dist="38100" dir="2700000" algn="tl">
                  <a:srgbClr val="3333CC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87006" y="5199858"/>
                <a:ext cx="6907660" cy="473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由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2400" b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𝑽</m:t>
                        </m:r>
                      </m:e>
                    </m:acc>
                    <m:d>
                      <m:d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lang="en-US" altLang="zh-CN" sz="2400" b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→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𝟎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的性质可进一步分析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是否渐近稳定</a:t>
                </a:r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06" y="5199858"/>
                <a:ext cx="6907660" cy="473206"/>
              </a:xfrm>
              <a:prstGeom prst="rect">
                <a:avLst/>
              </a:prstGeom>
              <a:blipFill rotWithShape="1">
                <a:blip r:embed="rId3"/>
                <a:stretch>
                  <a:fillRect l="-1324" t="-7692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759645" y="6044670"/>
            <a:ext cx="6647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注：二阶导数有界可以保证一阶导数一致连续。</a:t>
            </a:r>
            <a:endParaRPr lang="zh-CN" altLang="en-US" sz="2400" b="1" dirty="0">
              <a:solidFill>
                <a:srgbClr val="FF0000"/>
              </a:solidFill>
              <a:effectLst>
                <a:outerShdw dist="38100" dir="2700000" algn="tl">
                  <a:srgbClr val="3333CC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124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类李雅普诺夫定理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2656"/>
          </a:xfrm>
        </p:spPr>
        <p:txBody>
          <a:bodyPr/>
          <a:lstStyle/>
          <a:p>
            <a:r>
              <a:rPr lang="zh-CN" altLang="en-US" dirty="0" smtClean="0"/>
              <a:t>考虑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628800"/>
            <a:ext cx="2889313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628800"/>
            <a:ext cx="1701917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755576" y="2331077"/>
            <a:ext cx="8229600" cy="53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定义</a:t>
            </a:r>
            <a:endParaRPr lang="zh-CN" alt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331077"/>
            <a:ext cx="1613700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42356"/>
            <a:ext cx="6184215" cy="5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755576" y="2942356"/>
            <a:ext cx="1152128" cy="53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求导</a:t>
            </a:r>
            <a:endParaRPr lang="zh-CN" altLang="en-US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755576" y="4336504"/>
            <a:ext cx="1152128" cy="53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再求导</a:t>
            </a:r>
            <a:endParaRPr lang="zh-CN" altLang="en-US" dirty="0"/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359364"/>
            <a:ext cx="26671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2"/>
              <p:cNvSpPr txBox="1">
                <a:spLocks/>
              </p:cNvSpPr>
              <p:nvPr/>
            </p:nvSpPr>
            <p:spPr bwMode="auto">
              <a:xfrm>
                <a:off x="755576" y="3616424"/>
                <a:ext cx="5238198" cy="5326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lang="zh-CN" altLang="en-US" sz="2400" b="1" kern="1200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p"/>
                  <a:defRPr lang="zh-CN" altLang="en-US" sz="2000" b="1" kern="1200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dirty="0" smtClean="0"/>
                  <a:t>因此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𝑽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𝒕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收敛，而且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effectLst/>
                        <a:latin typeface="Cambria Math"/>
                      </a:rPr>
                      <m:t>𝑒</m:t>
                    </m:r>
                    <m:r>
                      <a:rPr lang="en-US" altLang="zh-CN" b="0" i="1" dirty="0" smtClean="0">
                        <a:effectLst/>
                        <a:latin typeface="Cambria Math"/>
                      </a:rPr>
                      <m:t>,</m:t>
                    </m:r>
                    <m:r>
                      <a:rPr lang="zh-CN" altLang="en-US" b="0" i="1" dirty="0" smtClean="0">
                        <a:effectLst/>
                        <a:latin typeface="Cambria Math"/>
                      </a:rPr>
                      <m:t>𝜃</m:t>
                    </m:r>
                  </m:oMath>
                </a14:m>
                <a:r>
                  <a:rPr lang="zh-CN" altLang="en-US" dirty="0"/>
                  <a:t>有界。</a:t>
                </a:r>
              </a:p>
            </p:txBody>
          </p:sp>
        </mc:Choice>
        <mc:Fallback xmlns="">
          <p:sp>
            <p:nvSpPr>
              <p:cNvPr id="1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576" y="3616424"/>
                <a:ext cx="5238198" cy="532656"/>
              </a:xfrm>
              <a:prstGeom prst="rect">
                <a:avLst/>
              </a:prstGeom>
              <a:blipFill rotWithShape="1">
                <a:blip r:embed="rId7"/>
                <a:stretch>
                  <a:fillRect l="-1863" t="-9091" b="-1363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/>
              <p:cNvSpPr txBox="1">
                <a:spLocks/>
              </p:cNvSpPr>
              <p:nvPr/>
            </p:nvSpPr>
            <p:spPr bwMode="auto">
              <a:xfrm>
                <a:off x="4499992" y="4336504"/>
                <a:ext cx="4608512" cy="5326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lang="zh-CN" altLang="en-US" sz="2400" b="1" kern="1200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p"/>
                  <a:defRPr lang="zh-CN" altLang="en-US" sz="2000" b="1" kern="1200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dirty="0" smtClean="0"/>
                  <a:t>,</a:t>
                </a:r>
                <a:r>
                  <a:rPr lang="zh-CN" altLang="en-US" dirty="0"/>
                  <a:t>因此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𝑽</m:t>
                        </m:r>
                      </m:e>
                    </m:acc>
                  </m:oMath>
                </a14:m>
                <a:r>
                  <a:rPr lang="zh-CN" altLang="en-US" dirty="0" smtClean="0"/>
                  <a:t>有界（这里假设</a:t>
                </a:r>
                <a:r>
                  <a:rPr lang="en-US" altLang="zh-CN" dirty="0" smtClean="0"/>
                  <a:t>w</a:t>
                </a:r>
                <a:r>
                  <a:rPr lang="zh-CN" altLang="en-US" dirty="0" smtClean="0"/>
                  <a:t>有界）。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99992" y="4336504"/>
                <a:ext cx="4608512" cy="532656"/>
              </a:xfrm>
              <a:prstGeom prst="rect">
                <a:avLst/>
              </a:prstGeom>
              <a:blipFill rotWithShape="1">
                <a:blip r:embed="rId8"/>
                <a:stretch>
                  <a:fillRect l="-1984" t="-6818" r="-8995" b="-1704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2"/>
              <p:cNvSpPr txBox="1">
                <a:spLocks/>
              </p:cNvSpPr>
              <p:nvPr/>
            </p:nvSpPr>
            <p:spPr bwMode="auto">
              <a:xfrm>
                <a:off x="755576" y="5203100"/>
                <a:ext cx="8280920" cy="818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lang="zh-CN" altLang="en-US" sz="2400" b="1" kern="1200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p"/>
                  <a:defRPr lang="zh-CN" altLang="en-US" sz="2000" b="1" kern="1200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just">
                  <a:buNone/>
                </a:pPr>
                <a:r>
                  <a:rPr lang="zh-CN" altLang="en-US" dirty="0" smtClean="0"/>
                  <a:t>于是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𝑽</m:t>
                        </m:r>
                      </m:e>
                    </m:acc>
                  </m:oMath>
                </a14:m>
                <a:r>
                  <a:rPr lang="zh-CN" altLang="en-US" dirty="0" smtClean="0"/>
                  <a:t>一致连续，从而由</a:t>
                </a:r>
                <a:r>
                  <a:rPr lang="en-US" altLang="zh-CN" dirty="0" err="1" smtClean="0"/>
                  <a:t>Barbalat</a:t>
                </a:r>
                <a:r>
                  <a:rPr lang="zh-CN" altLang="en-US" dirty="0" smtClean="0"/>
                  <a:t>引理得到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/>
                          </a:rPr>
                          <m:t>𝑽</m:t>
                        </m:r>
                      </m:e>
                    </m:acc>
                  </m:oMath>
                </a14:m>
                <a:r>
                  <a:rPr lang="zh-CN" altLang="en-US" dirty="0" smtClean="0"/>
                  <a:t>趋于</a:t>
                </a:r>
                <a:r>
                  <a:rPr lang="en-US" altLang="zh-CN" dirty="0" smtClean="0"/>
                  <a:t>0.</a:t>
                </a:r>
                <a:r>
                  <a:rPr lang="zh-CN" altLang="en-US" dirty="0" smtClean="0"/>
                  <a:t>这也就保证了</a:t>
                </a:r>
                <a:r>
                  <a:rPr lang="en-US" altLang="zh-CN" dirty="0" smtClean="0"/>
                  <a:t>e</a:t>
                </a:r>
                <a:r>
                  <a:rPr lang="zh-CN" altLang="en-US" dirty="0" smtClean="0"/>
                  <a:t>趋于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1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576" y="5203100"/>
                <a:ext cx="8280920" cy="818188"/>
              </a:xfrm>
              <a:prstGeom prst="rect">
                <a:avLst/>
              </a:prstGeom>
              <a:blipFill rotWithShape="1">
                <a:blip r:embed="rId9"/>
                <a:stretch>
                  <a:fillRect l="-1178" t="-4478" r="-1325" b="-2089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064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229600" cy="1143000"/>
          </a:xfrm>
        </p:spPr>
        <p:txBody>
          <a:bodyPr/>
          <a:lstStyle/>
          <a:p>
            <a:r>
              <a:rPr lang="zh-CN" altLang="en-US" sz="44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提纲</a:t>
            </a:r>
            <a:endParaRPr lang="zh-CN" altLang="en-US" sz="440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816" y="1628800"/>
            <a:ext cx="6264696" cy="4525963"/>
          </a:xfrm>
        </p:spPr>
        <p:txBody>
          <a:bodyPr/>
          <a:lstStyle/>
          <a:p>
            <a:r>
              <a:rPr lang="zh-CN" altLang="en-US" dirty="0" smtClean="0"/>
              <a:t>基于神经网络的系统辨识</a:t>
            </a:r>
            <a:endParaRPr lang="en-US" altLang="zh-CN" dirty="0" smtClean="0"/>
          </a:p>
          <a:p>
            <a:r>
              <a:rPr lang="zh-CN" altLang="en-US" dirty="0"/>
              <a:t>神经网络控制</a:t>
            </a:r>
            <a:endParaRPr lang="en-US" altLang="zh-CN" dirty="0"/>
          </a:p>
          <a:p>
            <a:pPr lvl="1"/>
            <a:r>
              <a:rPr lang="zh-CN" altLang="en-US" dirty="0" smtClean="0"/>
              <a:t>分类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李雅普诺夫定理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跟踪控制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Barbalat</a:t>
            </a:r>
            <a:r>
              <a:rPr lang="zh-CN" altLang="en-US" dirty="0" smtClean="0"/>
              <a:t>引理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Backstepping</a:t>
            </a:r>
            <a:r>
              <a:rPr lang="en-US" altLang="zh-CN" dirty="0" smtClean="0"/>
              <a:t> 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pPr lvl="1"/>
            <a:r>
              <a:rPr lang="zh-CN" altLang="en-US" dirty="0"/>
              <a:t>自</a:t>
            </a:r>
            <a:r>
              <a:rPr lang="zh-CN" altLang="en-US" dirty="0" smtClean="0"/>
              <a:t>适应跟踪控制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基于神经网络的跟踪控制</a:t>
            </a:r>
            <a:endParaRPr lang="en-US" altLang="zh-CN" dirty="0"/>
          </a:p>
          <a:p>
            <a:r>
              <a:rPr lang="zh-CN" altLang="en-US" dirty="0"/>
              <a:t>应用</a:t>
            </a:r>
            <a:endParaRPr lang="en-US" altLang="zh-CN" dirty="0"/>
          </a:p>
        </p:txBody>
      </p:sp>
      <p:pic>
        <p:nvPicPr>
          <p:cNvPr id="4" name="Picture 3" descr="C:\Users\sa\Desktop\MASC2012会议通知\image\ist2_7647263-network-concept_副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262" y="4257759"/>
            <a:ext cx="4498976" cy="217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19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自适应跟踪控制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2"/>
          </a:xfrm>
        </p:spPr>
        <p:txBody>
          <a:bodyPr/>
          <a:lstStyle/>
          <a:p>
            <a:r>
              <a:rPr lang="zh-CN" altLang="en-US" dirty="0" smtClean="0"/>
              <a:t>很多时候为了便于控制需要把控制对象线性化，例如经典的跟踪控制问题线性化后有如下的形式：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57200" y="3313313"/>
            <a:ext cx="8229600" cy="1946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其中</a:t>
            </a:r>
            <a:r>
              <a:rPr lang="en-US" altLang="zh-CN" dirty="0" smtClean="0"/>
              <a:t>p</a:t>
            </a:r>
            <a:r>
              <a:rPr lang="zh-CN" altLang="en-US" dirty="0" smtClean="0"/>
              <a:t>为不确定参数向量，</a:t>
            </a:r>
            <a:r>
              <a:rPr lang="en-US" altLang="zh-CN" dirty="0" smtClean="0"/>
              <a:t>p</a:t>
            </a:r>
            <a:r>
              <a:rPr lang="zh-CN" altLang="en-US" dirty="0" smtClean="0"/>
              <a:t>会随着不同的环境或控制任务而改变。</a:t>
            </a:r>
            <a:endParaRPr lang="en-US" altLang="zh-CN" dirty="0" smtClean="0"/>
          </a:p>
          <a:p>
            <a:r>
              <a:rPr lang="zh-CN" altLang="en-US" dirty="0"/>
              <a:t>自</a:t>
            </a:r>
            <a:r>
              <a:rPr lang="zh-CN" altLang="en-US" dirty="0" smtClean="0"/>
              <a:t>适应跟踪控制就是不管</a:t>
            </a:r>
            <a:r>
              <a:rPr lang="en-US" altLang="zh-CN" dirty="0" smtClean="0"/>
              <a:t>p</a:t>
            </a:r>
            <a:r>
              <a:rPr lang="zh-CN" altLang="en-US" dirty="0" smtClean="0"/>
              <a:t>怎么变化，设计的控制律</a:t>
            </a:r>
            <a:r>
              <a:rPr lang="en-US" altLang="zh-CN" dirty="0" smtClean="0"/>
              <a:t>u</a:t>
            </a:r>
            <a:r>
              <a:rPr lang="zh-CN" altLang="en-US" dirty="0" smtClean="0"/>
              <a:t>都会使实际的轨迹跟踪上理想轨迹。</a:t>
            </a:r>
            <a:endParaRPr lang="zh-CN" altLang="en-US" dirty="0"/>
          </a:p>
        </p:txBody>
      </p:sp>
      <p:pic>
        <p:nvPicPr>
          <p:cNvPr id="2051" name="Picture 3" descr="E:\学习\智能控制-信息学院春季\Neural Network\神经网络控制\p1b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44380"/>
            <a:ext cx="1744948" cy="189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95736" y="5485104"/>
            <a:ext cx="6120680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例如机械臂按一定轨迹搬运重物，重物的质量就是一个不确定的参数，对不同重量的物体都要求机械臂按同样轨迹搬运，这就是自适应跟踪控制。</a:t>
            </a:r>
            <a:endParaRPr lang="en-US" altLang="zh-CN" sz="2000" b="1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7" y="2657600"/>
            <a:ext cx="3845769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94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自适应跟踪控制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1036712"/>
              </a:xfrm>
            </p:spPr>
            <p:txBody>
              <a:bodyPr/>
              <a:lstStyle/>
              <a:p>
                <a:r>
                  <a:rPr lang="zh-CN" altLang="en-US" dirty="0" smtClean="0"/>
                  <a:t>由于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𝑝</m:t>
                    </m:r>
                  </m:oMath>
                </a14:m>
                <a:r>
                  <a:rPr lang="zh-CN" altLang="en-US" dirty="0" smtClean="0"/>
                  <a:t>未知，估计一个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𝒑</m:t>
                        </m:r>
                      </m:e>
                    </m:acc>
                  </m:oMath>
                </a14:m>
                <a:r>
                  <a:rPr lang="zh-CN" altLang="en-US" dirty="0" smtClean="0"/>
                  <a:t>，带入经典自适应跟踪控制的控制律中得到如下的控制律：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1036712"/>
              </a:xfrm>
              <a:blipFill rotWithShape="1">
                <a:blip r:embed="rId2"/>
                <a:stretch>
                  <a:fillRect l="-963" t="-4706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0896" y="3356992"/>
            <a:ext cx="8229600" cy="103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对跟踪误差求导得到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259632" y="2214498"/>
            <a:ext cx="5972034" cy="884552"/>
            <a:chOff x="1259632" y="2214498"/>
            <a:chExt cx="5972034" cy="88455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2559050"/>
              <a:ext cx="5972034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5076056" y="2559050"/>
              <a:ext cx="720080" cy="5400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52740" y="2214498"/>
              <a:ext cx="1467068" cy="400110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000" b="1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dirty="0"/>
                <a:t>如何估计？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661274" y="3347567"/>
            <a:ext cx="4782369" cy="1121841"/>
            <a:chOff x="1661274" y="3347567"/>
            <a:chExt cx="4782369" cy="1121841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274" y="4001408"/>
              <a:ext cx="4725000" cy="46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117" y="3347567"/>
              <a:ext cx="2330526" cy="4320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4023774" y="4001408"/>
              <a:ext cx="764250" cy="4680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 flipV="1">
              <a:off x="4023774" y="3779567"/>
              <a:ext cx="89343" cy="22184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prstDash val="sys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4788024" y="3779567"/>
              <a:ext cx="1655619" cy="221842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prstDash val="sys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460896" y="4725144"/>
            <a:ext cx="82296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设计类李雅普诺夫函数</a:t>
            </a:r>
            <a:endParaRPr lang="zh-CN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379832"/>
            <a:ext cx="4879621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717" y="5559832"/>
            <a:ext cx="2296000" cy="54000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580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平衡点的稳定性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0072" y="1484784"/>
            <a:ext cx="7700984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 smtClean="0">
                <a:solidFill>
                  <a:srgbClr val="00B0F0"/>
                </a:solidFill>
                <a:effectLst/>
                <a:latin typeface="微软雅黑" pitchFamily="34" charset="-122"/>
                <a:ea typeface="微软雅黑" pitchFamily="34" charset="-122"/>
              </a:rPr>
              <a:t>不稳定：</a:t>
            </a:r>
            <a:r>
              <a:rPr lang="zh-CN" altLang="en-US" sz="2400" b="1" dirty="0" smtClean="0">
                <a:solidFill>
                  <a:srgbClr val="0070C0"/>
                </a:solidFill>
                <a:effectLst/>
                <a:latin typeface="微软雅黑" pitchFamily="34" charset="-122"/>
                <a:ea typeface="微软雅黑" pitchFamily="34" charset="-122"/>
              </a:rPr>
              <a:t>存在一个平衡点的邻域，</a:t>
            </a:r>
            <a:r>
              <a:rPr lang="zh-CN" altLang="en-US" sz="2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总</a:t>
            </a:r>
            <a:r>
              <a:rPr lang="zh-CN" altLang="en-US" sz="2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存在至少一个初始状态，</a:t>
            </a:r>
            <a:r>
              <a:rPr lang="zh-CN" altLang="en-US" sz="2400" b="1" dirty="0" smtClean="0">
                <a:solidFill>
                  <a:srgbClr val="0070C0"/>
                </a:solidFill>
                <a:effectLst/>
                <a:latin typeface="微软雅黑" pitchFamily="34" charset="-122"/>
                <a:ea typeface="微软雅黑" pitchFamily="34" charset="-122"/>
              </a:rPr>
              <a:t>无论该初值多么靠近平衡点，轨线总会跑到邻域之外。</a:t>
            </a:r>
            <a:endParaRPr lang="zh-CN" altLang="en-US" sz="2400" b="1" dirty="0">
              <a:solidFill>
                <a:srgbClr val="0070C0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3" name="Picture 5" descr="E:\学习\智能控制-信息学院春季\Neural Network\神经网络控制\极限环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6" t="4913" r="8210" b="6830"/>
          <a:stretch/>
        </p:blipFill>
        <p:spPr bwMode="auto">
          <a:xfrm>
            <a:off x="5130815" y="3284984"/>
            <a:ext cx="3574117" cy="318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72" y="3456805"/>
            <a:ext cx="4016746" cy="1340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箭头连接符 4"/>
          <p:cNvCxnSpPr/>
          <p:nvPr/>
        </p:nvCxnSpPr>
        <p:spPr>
          <a:xfrm flipV="1">
            <a:off x="6665845" y="4293096"/>
            <a:ext cx="504056" cy="360040"/>
          </a:xfrm>
          <a:prstGeom prst="straightConnector1">
            <a:avLst/>
          </a:prstGeom>
          <a:ln>
            <a:solidFill>
              <a:srgbClr val="2312F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88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自适应跟踪控制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2656"/>
          </a:xfrm>
        </p:spPr>
        <p:txBody>
          <a:bodyPr/>
          <a:lstStyle/>
          <a:p>
            <a:r>
              <a:rPr lang="zh-CN" altLang="en-US" dirty="0" smtClean="0"/>
              <a:t>求导得到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760" y="2132856"/>
            <a:ext cx="6033103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915864" y="2770344"/>
            <a:ext cx="1423888" cy="53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取</a:t>
            </a:r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736" y="2802672"/>
            <a:ext cx="2529430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3891484" y="2792716"/>
            <a:ext cx="1512168" cy="53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，于是</a:t>
            </a:r>
            <a:endParaRPr lang="zh-CN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810972"/>
            <a:ext cx="1386667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34662" y="3331895"/>
                <a:ext cx="76674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此时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𝑉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单调下降，于是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𝑉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有界，从而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1" i="1" dirty="0">
                                <a:solidFill>
                                  <a:srgbClr val="0070C0"/>
                                </a:solidFill>
                                <a:effectLst>
                                  <a:outerShdw dist="38100" dir="2700000" algn="tl">
                                    <a:srgbClr val="3333CC"/>
                                  </a:outerShdw>
                                </a:effectLst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1" dirty="0">
                                <a:solidFill>
                                  <a:srgbClr val="0070C0"/>
                                </a:solidFill>
                                <a:effectLst>
                                  <a:outerShdw dist="38100" dir="2700000" algn="tl">
                                    <a:srgbClr val="3333CC"/>
                                  </a:outerShdw>
                                </a:effectLst>
                                <a:latin typeface="Cambria Math"/>
                                <a:ea typeface="微软雅黑" pitchFamily="34" charset="-122"/>
                              </a:rPr>
                              <m:t>𝑒</m:t>
                            </m:r>
                          </m:e>
                        </m:d>
                      </m:e>
                      <m:sub>
                        <m:r>
                          <a:rPr lang="en-US" altLang="zh-CN" sz="2400" b="1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1" i="1" dirty="0">
                                <a:solidFill>
                                  <a:srgbClr val="0070C0"/>
                                </a:solidFill>
                                <a:effectLst>
                                  <a:outerShdw dist="38100" dir="2700000" algn="tl">
                                    <a:srgbClr val="3333CC"/>
                                  </a:outerShdw>
                                </a:effectLst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zh-CN" altLang="en-US" sz="2400" b="1" i="1" dirty="0">
                                    <a:solidFill>
                                      <a:srgbClr val="0070C0"/>
                                    </a:solidFill>
                                    <a:effectLst>
                                      <a:outerShdw dist="38100" dir="2700000" algn="tl">
                                        <a:srgbClr val="3333CC"/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dirty="0">
                                    <a:solidFill>
                                      <a:srgbClr val="0070C0"/>
                                    </a:solidFill>
                                    <a:effectLst>
                                      <a:outerShdw dist="38100" dir="2700000" algn="tl">
                                        <a:srgbClr val="3333CC"/>
                                      </a:outerShdw>
                                    </a:effectLst>
                                    <a:latin typeface="Cambria Math"/>
                                    <a:ea typeface="微软雅黑" pitchFamily="34" charset="-122"/>
                                  </a:rPr>
                                  <m:t>𝑝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400" b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都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有界</a:t>
                </a:r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62" y="3331895"/>
                <a:ext cx="7667484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192" t="-10667" r="-103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32768" y="3789864"/>
            <a:ext cx="8229600" cy="53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求二阶导得到</a:t>
            </a:r>
            <a:endParaRPr lang="zh-CN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223" y="4322520"/>
            <a:ext cx="5376176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60309" y="4869584"/>
                <a:ext cx="7737748" cy="854080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1" dirty="0">
                                <a:solidFill>
                                  <a:srgbClr val="0070C0"/>
                                </a:solidFill>
                                <a:latin typeface="Cambria Math"/>
                                <a:ea typeface="微软雅黑" pitchFamily="34" charset="-122"/>
                              </a:rPr>
                              <m:t>𝑒</m:t>
                            </m:r>
                          </m:e>
                        </m:d>
                      </m:e>
                      <m:sub>
                        <m:r>
                          <a:rPr lang="en-US" altLang="zh-CN" sz="2400" b="1" dirty="0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微软雅黑" pitchFamily="34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zh-CN" altLang="en-US" sz="24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微软雅黑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  <a:ea typeface="微软雅黑" pitchFamily="34" charset="-122"/>
                                  </a:rPr>
                                  <m:t>𝑝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400" b="1" dirty="0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都有界保证了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zh-CN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2400" b="1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𝑽</m:t>
                        </m:r>
                      </m:e>
                    </m:acc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有界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，由类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李雅普诺夫定理知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2400" b="1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𝑉</m:t>
                        </m:r>
                      </m:e>
                    </m:acc>
                    <m:r>
                      <a:rPr lang="en-US" altLang="zh-CN" sz="2400" b="1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2400" b="1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𝑡</m:t>
                    </m:r>
                    <m:r>
                      <a:rPr lang="en-US" altLang="zh-CN" sz="2400" b="1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)→0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，因此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𝒆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𝒕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)→</m:t>
                    </m:r>
                    <m:r>
                      <a:rPr lang="en-US" altLang="zh-CN" sz="2400" b="1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𝟎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09" y="4869584"/>
                <a:ext cx="7737748" cy="854080"/>
              </a:xfrm>
              <a:prstGeom prst="rect">
                <a:avLst/>
              </a:prstGeom>
              <a:blipFill rotWithShape="1">
                <a:blip r:embed="rId7"/>
                <a:stretch>
                  <a:fillRect l="-158" t="-4286" r="-1261" b="-1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27584" y="5942260"/>
                <a:ext cx="37096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2400" b="1" dirty="0" smtClean="0">
                    <a:solidFill>
                      <a:srgbClr val="FF000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这能保证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b="1" i="1">
                            <a:solidFill>
                              <a:srgbClr val="FF000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2400" b="1">
                            <a:solidFill>
                              <a:srgbClr val="FF000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𝑝</m:t>
                        </m:r>
                      </m:e>
                    </m:acc>
                    <m:r>
                      <a:rPr lang="en-US" altLang="zh-CN" sz="2400" b="1">
                        <a:solidFill>
                          <a:srgbClr val="FF000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2400" b="1">
                        <a:solidFill>
                          <a:srgbClr val="FF000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𝑡</m:t>
                    </m:r>
                    <m:r>
                      <a:rPr lang="en-US" altLang="zh-CN" sz="2400" b="1">
                        <a:solidFill>
                          <a:srgbClr val="FF000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收敛于</a:t>
                </a:r>
                <a:r>
                  <a:rPr lang="en-US" altLang="zh-CN" sz="2400" b="1" dirty="0">
                    <a:solidFill>
                      <a:srgbClr val="FF000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p</a:t>
                </a:r>
                <a:r>
                  <a:rPr lang="zh-CN" altLang="en-US" sz="2400" b="1" dirty="0">
                    <a:solidFill>
                      <a:srgbClr val="FF000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吗？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942260"/>
                <a:ext cx="3709670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2632" t="-10526" r="-1809" b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37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自适应跟踪控制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 bwMode="auto">
              <a:xfrm>
                <a:off x="395536" y="1772816"/>
                <a:ext cx="8229600" cy="5326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lang="zh-CN" altLang="en-US" sz="2400" b="1" kern="1200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p"/>
                  <a:defRPr lang="zh-CN" altLang="en-US" sz="2000" b="1" kern="1200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zh-CN" altLang="en-US" dirty="0" smtClean="0"/>
                  <a:t>如果</a:t>
                </a:r>
                <a:r>
                  <a:rPr lang="en-US" altLang="zh-CN" dirty="0" smtClean="0"/>
                  <a:t>M(x)</a:t>
                </a:r>
                <a:r>
                  <a:rPr lang="zh-CN" altLang="en-US" dirty="0" smtClean="0"/>
                  <a:t>满足如下的持续激励条件，就可保证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dirty="0">
                            <a:latin typeface="Cambria Math"/>
                          </a:rPr>
                          <m:t>𝑝</m:t>
                        </m:r>
                      </m:e>
                    </m:acc>
                    <m:r>
                      <a:rPr lang="en-US" altLang="zh-CN" dirty="0">
                        <a:latin typeface="Cambria Math"/>
                      </a:rPr>
                      <m:t>(</m:t>
                    </m:r>
                    <m:r>
                      <a:rPr lang="en-US" altLang="zh-CN" dirty="0">
                        <a:latin typeface="Cambria Math"/>
                      </a:rPr>
                      <m:t>𝑡</m:t>
                    </m:r>
                    <m:r>
                      <a:rPr lang="en-US" altLang="zh-CN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/>
                  <a:t>收敛于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/>
                      </a:rPr>
                      <m:t>𝒑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1772816"/>
                <a:ext cx="8229600" cy="532656"/>
              </a:xfrm>
              <a:prstGeom prst="rect">
                <a:avLst/>
              </a:prstGeom>
              <a:blipFill rotWithShape="1">
                <a:blip r:embed="rId2"/>
                <a:stretch>
                  <a:fillRect l="-1037" t="-9195" r="-963" b="-6896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557" y="2492896"/>
            <a:ext cx="6356573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485043" y="3356992"/>
            <a:ext cx="8229600" cy="53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考虑如下的跟踪控制问题。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2627783" y="4148192"/>
            <a:ext cx="3168925" cy="1873095"/>
            <a:chOff x="2627783" y="4148192"/>
            <a:chExt cx="3168925" cy="1873095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783" y="4647292"/>
              <a:ext cx="3168925" cy="1373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3779912" y="4647292"/>
              <a:ext cx="216024" cy="4378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95936" y="4148192"/>
              <a:ext cx="1415772" cy="400110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400" b="1" i="1">
                  <a:solidFill>
                    <a:srgbClr val="0070C0"/>
                  </a:solidFill>
                  <a:latin typeface="Cambria Math"/>
                  <a:ea typeface="微软雅黑" pitchFamily="34" charset="-122"/>
                </a:defRPr>
              </a:lvl1pPr>
            </a:lstStyle>
            <a:p>
              <a:r>
                <a:rPr lang="zh-CN" altLang="en-US" sz="2000" dirty="0"/>
                <a:t>未知参数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2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自适应跟踪控制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zh-CN" altLang="en-US" dirty="0" smtClean="0"/>
              <a:t>自适应跟踪控制的控制律为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683568" y="2073530"/>
            <a:ext cx="5245200" cy="1116000"/>
            <a:chOff x="683568" y="2073530"/>
            <a:chExt cx="5245200" cy="11160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2073530"/>
              <a:ext cx="5245200" cy="111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2123728" y="2652027"/>
              <a:ext cx="504056" cy="4680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64088" y="2630992"/>
            <a:ext cx="144016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4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初值任</a:t>
            </a:r>
            <a:r>
              <a:rPr lang="zh-CN" altLang="en-US" dirty="0"/>
              <a:t>取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457200" y="3248300"/>
            <a:ext cx="8229600" cy="74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考虑经典跟踪控制的例子，给出控制律：</a:t>
            </a:r>
            <a:endParaRPr lang="zh-CN" alt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80" y="3681088"/>
            <a:ext cx="6762559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457200" y="4145860"/>
            <a:ext cx="8229600" cy="74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仿真结果：</a:t>
            </a:r>
            <a:endParaRPr lang="zh-CN" altLang="en-US" dirty="0"/>
          </a:p>
        </p:txBody>
      </p:sp>
      <p:pic>
        <p:nvPicPr>
          <p:cNvPr id="9" name="图片 8" descr="Scop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t="19861" r="4624" b="13164"/>
          <a:stretch/>
        </p:blipFill>
        <p:spPr>
          <a:xfrm>
            <a:off x="2807803" y="4306398"/>
            <a:ext cx="4654637" cy="2506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884747" y="3759423"/>
                <a:ext cx="1079741" cy="461665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400" b="1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𝒑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dirty="0" smtClean="0"/>
                  <a:t>取</a:t>
                </a:r>
                <a:r>
                  <a:rPr lang="en-US" altLang="zh-CN" dirty="0" smtClean="0"/>
                  <a:t>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747" y="3759423"/>
                <a:ext cx="1079741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685" t="-10667" r="-224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99592" y="5229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</a:t>
            </a:r>
            <a:r>
              <a:rPr lang="en-US" altLang="zh-CN" dirty="0" err="1" smtClean="0"/>
              <a:t>racking.slx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912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</a:t>
            </a:r>
            <a:r>
              <a:rPr lang="zh-CN" altLang="en-US" dirty="0" smtClean="0"/>
              <a:t>适应</a:t>
            </a:r>
            <a:r>
              <a:rPr lang="zh-CN" altLang="en-US" dirty="0"/>
              <a:t>鲁棒</a:t>
            </a:r>
            <a:r>
              <a:rPr lang="zh-CN" altLang="en-US" dirty="0" smtClean="0"/>
              <a:t>跟踪控制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1600201"/>
            <a:ext cx="8229600" cy="60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</a:rPr>
              <a:t>如果自适应跟踪控制</a:t>
            </a:r>
            <a:r>
              <a:rPr lang="zh-CN" altLang="en-US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</a:rPr>
              <a:t>问题中存在扰动：</a:t>
            </a:r>
          </a:p>
          <a:p>
            <a:pPr>
              <a:buFont typeface="Wingdings" pitchFamily="2" charset="2"/>
              <a:buChar char="Ø"/>
            </a:pPr>
            <a:endParaRPr lang="zh-CN" altLang="en-US" dirty="0">
              <a:solidFill>
                <a:srgbClr val="0070C0"/>
              </a:solidFill>
              <a:effectLst>
                <a:outerShdw dist="38100" dir="2700000" algn="tl">
                  <a:srgbClr val="3333CC"/>
                </a:outerShdw>
              </a:effectLst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57200" y="2673330"/>
            <a:ext cx="8229600" cy="60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</a:rPr>
              <a:t>类似前面的分析可以得到控制律：</a:t>
            </a:r>
            <a:endParaRPr lang="zh-CN" altLang="en-US" dirty="0">
              <a:solidFill>
                <a:srgbClr val="0070C0"/>
              </a:solidFill>
              <a:effectLst>
                <a:outerShdw dist="38100" dir="2700000" algn="tl">
                  <a:srgbClr val="3333CC"/>
                </a:outerShdw>
              </a:effectLst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57200" y="4374832"/>
            <a:ext cx="8229600" cy="60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C00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</a:rPr>
              <a:t>设计</a:t>
            </a:r>
            <a:endParaRPr lang="zh-CN" altLang="en-US" dirty="0">
              <a:solidFill>
                <a:srgbClr val="0070C0"/>
              </a:solidFill>
              <a:effectLst>
                <a:outerShdw dist="38100" dir="2700000" algn="tl">
                  <a:srgbClr val="3333CC"/>
                </a:outerShdw>
              </a:effectLst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224282"/>
            <a:ext cx="3903696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457200" y="5057576"/>
            <a:ext cx="8229600" cy="532656"/>
          </a:xfrm>
        </p:spPr>
        <p:txBody>
          <a:bodyPr/>
          <a:lstStyle/>
          <a:p>
            <a:r>
              <a:rPr lang="zh-CN" altLang="en-US" dirty="0" smtClean="0"/>
              <a:t>求导得到</a:t>
            </a:r>
            <a:endParaRPr lang="zh-CN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03" y="3144282"/>
            <a:ext cx="6969526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133330"/>
            <a:ext cx="5356607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639968"/>
            <a:ext cx="6948500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991" y="6302968"/>
            <a:ext cx="2081843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1331640" y="6237312"/>
            <a:ext cx="8229600" cy="53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rgbClr val="2312FA"/>
                </a:solidFill>
              </a:rPr>
              <a:t>其中</a:t>
            </a:r>
            <a:endParaRPr lang="zh-CN" altLang="en-US" dirty="0">
              <a:solidFill>
                <a:srgbClr val="2312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24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</a:t>
            </a:r>
            <a:r>
              <a:rPr lang="zh-CN" altLang="en-US" dirty="0" smtClean="0"/>
              <a:t>适应</a:t>
            </a:r>
            <a:r>
              <a:rPr lang="zh-CN" altLang="en-US" dirty="0"/>
              <a:t>鲁棒</a:t>
            </a:r>
            <a:r>
              <a:rPr lang="zh-CN" altLang="en-US" dirty="0" smtClean="0"/>
              <a:t>跟踪控制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>
              <a:xfrm>
                <a:off x="457200" y="1600200"/>
                <a:ext cx="2170584" cy="473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400" b="1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/>
                      </a:rPr>
                      <m:t>𝑉</m:t>
                    </m:r>
                    <m:r>
                      <a:rPr lang="en-US" altLang="zh-CN" dirty="0" smtClean="0">
                        <a:latin typeface="Cambria Math"/>
                      </a:rPr>
                      <m:t>≥</m:t>
                    </m:r>
                    <m:r>
                      <a:rPr lang="en-US" altLang="zh-CN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dirty="0" smtClean="0">
                            <a:latin typeface="Cambria Math"/>
                          </a:rPr>
                          <m:t>𝑽</m:t>
                        </m:r>
                      </m:e>
                    </m:acc>
                    <m:r>
                      <a:rPr lang="en-US" altLang="zh-CN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dirty="0">
                        <a:latin typeface="Cambria Math"/>
                      </a:rPr>
                      <m:t>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2170584" cy="473206"/>
              </a:xfrm>
              <a:prstGeom prst="rect">
                <a:avLst/>
              </a:prstGeom>
              <a:blipFill rotWithShape="1">
                <a:blip r:embed="rId2"/>
                <a:stretch>
                  <a:fillRect l="-562" t="-7792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05655" y="6010076"/>
                <a:ext cx="7737748" cy="473206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同样由类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李雅普诺夫定理知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2400" b="1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𝑉</m:t>
                        </m:r>
                      </m:e>
                    </m:acc>
                    <m:r>
                      <a:rPr lang="en-US" altLang="zh-CN" sz="2400" b="1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2400" b="1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𝑡</m:t>
                    </m:r>
                    <m:r>
                      <a:rPr lang="en-US" altLang="zh-CN" sz="2400" b="1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)→</m:t>
                    </m:r>
                    <m:r>
                      <a:rPr lang="en-US" altLang="zh-CN" sz="2400" b="1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0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，因此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𝒆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𝒕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)→</m:t>
                    </m:r>
                    <m:r>
                      <a:rPr lang="en-US" altLang="zh-CN" sz="2400" b="1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𝟎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55" y="6010076"/>
                <a:ext cx="7737748" cy="473206"/>
              </a:xfrm>
              <a:prstGeom prst="rect">
                <a:avLst/>
              </a:prstGeom>
              <a:blipFill rotWithShape="1">
                <a:blip r:embed="rId3"/>
                <a:stretch>
                  <a:fillRect l="-1261" t="-7692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427984" y="2670011"/>
                <a:ext cx="44666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𝑥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𝑡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Cambria Math"/>
                    <a:ea typeface="微软雅黑" pitchFamily="34" charset="-122"/>
                  </a:rPr>
                  <a:t>有界（这里假设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2400" b="1" dirty="0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dirty="0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Cambria Math"/>
                    <a:ea typeface="微软雅黑" pitchFamily="34" charset="-122"/>
                  </a:rPr>
                  <a:t>有界）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2400" b="1" dirty="0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𝒑</m:t>
                        </m:r>
                      </m:e>
                    </m:acc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 (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𝒕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Cambria Math"/>
                    <a:ea typeface="微软雅黑" pitchFamily="34" charset="-122"/>
                  </a:rPr>
                  <a:t>有界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2670011"/>
                <a:ext cx="4466667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409" t="-5882" r="-2183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851920" y="1562097"/>
                <a:ext cx="15841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𝑉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𝑥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Cambria Math"/>
                    <a:ea typeface="微软雅黑" pitchFamily="34" charset="-122"/>
                  </a:rPr>
                  <a:t>有界</a:t>
                </a: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562097"/>
                <a:ext cx="1584176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154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842491" y="1600197"/>
                <a:ext cx="1348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𝒆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𝒕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Cambria Math"/>
                    <a:ea typeface="微软雅黑" pitchFamily="34" charset="-122"/>
                  </a:rPr>
                  <a:t>有界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491" y="1600197"/>
                <a:ext cx="1348446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9211" r="-630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右箭头 15"/>
          <p:cNvSpPr/>
          <p:nvPr/>
        </p:nvSpPr>
        <p:spPr>
          <a:xfrm>
            <a:off x="2807804" y="1640529"/>
            <a:ext cx="792088" cy="32295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5713400" y="1640529"/>
            <a:ext cx="792088" cy="32295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10800000">
            <a:off x="3582441" y="2924032"/>
            <a:ext cx="792088" cy="32295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830512" y="3490099"/>
            <a:ext cx="460438" cy="500363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428378" y="3990462"/>
                <a:ext cx="21279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𝒆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𝒕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Cambria Math"/>
                    <a:ea typeface="微软雅黑" pitchFamily="34" charset="-122"/>
                  </a:rPr>
                  <a:t>一致连续</a:t>
                </a: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78" y="3990462"/>
                <a:ext cx="2127990" cy="461665"/>
              </a:xfrm>
              <a:prstGeom prst="rect">
                <a:avLst/>
              </a:prstGeom>
              <a:blipFill rotWithShape="1">
                <a:blip r:embed="rId7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213131" y="5105763"/>
                <a:ext cx="5531955" cy="473206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𝑽</m:t>
                        </m:r>
                      </m:e>
                    </m:acc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𝑥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一致连续（这里假设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𝝉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一致连续）</a:t>
                </a:r>
                <a:endParaRPr lang="zh-CN" altLang="en-US" sz="24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131" y="5105763"/>
                <a:ext cx="5531955" cy="473206"/>
              </a:xfrm>
              <a:prstGeom prst="rect">
                <a:avLst/>
              </a:prstGeom>
              <a:blipFill rotWithShape="1">
                <a:blip r:embed="rId8"/>
                <a:stretch>
                  <a:fillRect l="-221" t="-7792" b="-29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下箭头 33"/>
          <p:cNvSpPr/>
          <p:nvPr/>
        </p:nvSpPr>
        <p:spPr>
          <a:xfrm>
            <a:off x="8664432" y="5603501"/>
            <a:ext cx="460438" cy="500363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352101" y="2670011"/>
                <a:ext cx="32557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2400" b="1" dirty="0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𝒆</m:t>
                        </m:r>
                      </m:e>
                    </m:acc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𝒕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Cambria Math"/>
                    <a:ea typeface="微软雅黑" pitchFamily="34" charset="-122"/>
                  </a:rPr>
                  <a:t>有界</a:t>
                </a:r>
                <a:r>
                  <a:rPr lang="en-US" altLang="zh-CN" sz="2400" b="1" dirty="0">
                    <a:solidFill>
                      <a:srgbClr val="0070C0"/>
                    </a:solidFill>
                    <a:latin typeface="Cambria Math"/>
                    <a:ea typeface="微软雅黑" pitchFamily="34" charset="-122"/>
                  </a:rPr>
                  <a:t>(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Cambria Math"/>
                    <a:ea typeface="微软雅黑" pitchFamily="34" charset="-122"/>
                  </a:rPr>
                  <a:t>这里假设扰动有界</a:t>
                </a:r>
                <a:r>
                  <a:rPr lang="en-US" altLang="zh-CN" sz="2400" b="1" dirty="0">
                    <a:solidFill>
                      <a:srgbClr val="0070C0"/>
                    </a:solidFill>
                    <a:latin typeface="Cambria Math"/>
                    <a:ea typeface="微软雅黑" pitchFamily="34" charset="-122"/>
                  </a:rPr>
                  <a:t>)</a:t>
                </a:r>
                <a:endParaRPr lang="zh-CN" altLang="en-US" sz="2400" b="1" dirty="0">
                  <a:solidFill>
                    <a:srgbClr val="0070C0"/>
                  </a:solidFill>
                  <a:latin typeface="Cambria Math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01" y="2670011"/>
                <a:ext cx="3255740" cy="830997"/>
              </a:xfrm>
              <a:prstGeom prst="rect">
                <a:avLst/>
              </a:prstGeom>
              <a:blipFill rotWithShape="1">
                <a:blip r:embed="rId9"/>
                <a:stretch>
                  <a:fillRect l="-2996" t="-6618" r="-2809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07804" y="3990462"/>
                <a:ext cx="59020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400" b="1">
                    <a:solidFill>
                      <a:srgbClr val="0070C0"/>
                    </a:solidFill>
                    <a:latin typeface="Cambria Math"/>
                    <a:ea typeface="微软雅黑" pitchFamily="34" charset="-122"/>
                  </a:defRPr>
                </a:lvl1pPr>
              </a:lstStyle>
              <a:p>
                <a:r>
                  <a:rPr lang="zh-CN" altLang="en-US" dirty="0"/>
                  <a:t>此外类似无扰动情况可以证明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CN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latin typeface="Cambria Math"/>
                      </a:rPr>
                      <m:t>𝑒</m:t>
                    </m:r>
                  </m:oMath>
                </a14:m>
                <a:r>
                  <a:rPr lang="zh-CN" altLang="en-US" dirty="0"/>
                  <a:t>一致连续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804" y="3990462"/>
                <a:ext cx="5902065" cy="461665"/>
              </a:xfrm>
              <a:prstGeom prst="rect">
                <a:avLst/>
              </a:prstGeom>
              <a:blipFill rotWithShape="1">
                <a:blip r:embed="rId10"/>
                <a:stretch>
                  <a:fillRect l="-1653" t="-10667" r="-620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下箭头 37"/>
          <p:cNvSpPr/>
          <p:nvPr/>
        </p:nvSpPr>
        <p:spPr>
          <a:xfrm>
            <a:off x="1835696" y="4471307"/>
            <a:ext cx="460438" cy="500363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下箭头 38"/>
          <p:cNvSpPr/>
          <p:nvPr/>
        </p:nvSpPr>
        <p:spPr>
          <a:xfrm>
            <a:off x="4975658" y="4471307"/>
            <a:ext cx="460438" cy="500363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75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自适应鲁棒跟踪控制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08720"/>
          </a:xfrm>
        </p:spPr>
        <p:txBody>
          <a:bodyPr/>
          <a:lstStyle/>
          <a:p>
            <a:r>
              <a:rPr lang="zh-CN" altLang="en-US" dirty="0" smtClean="0"/>
              <a:t>考虑前面的鲁棒控制的例子</a:t>
            </a:r>
            <a:endParaRPr lang="en-US" altLang="zh-CN" dirty="0" smtClean="0"/>
          </a:p>
          <a:p>
            <a:r>
              <a:rPr lang="zh-CN" altLang="en-US" dirty="0"/>
              <a:t>给</a:t>
            </a:r>
            <a:r>
              <a:rPr lang="zh-CN" altLang="en-US" dirty="0" smtClean="0"/>
              <a:t>出控制律：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28960"/>
            <a:ext cx="8319560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57200" y="3251200"/>
            <a:ext cx="2069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仿真结果：</a:t>
            </a:r>
            <a:endParaRPr lang="zh-CN" altLang="en-US" sz="2400" b="1" dirty="0">
              <a:solidFill>
                <a:srgbClr val="0070C0"/>
              </a:solidFill>
              <a:effectLst>
                <a:outerShdw dist="38100" dir="2700000" algn="tl">
                  <a:srgbClr val="3333CC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Scope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" t="16811" r="3608" b="8108"/>
          <a:stretch/>
        </p:blipFill>
        <p:spPr>
          <a:xfrm>
            <a:off x="2627784" y="3437408"/>
            <a:ext cx="5359400" cy="3225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3" y="385139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</a:t>
            </a:r>
            <a:r>
              <a:rPr lang="en-US" altLang="zh-CN" dirty="0" err="1" smtClean="0"/>
              <a:t>sy_robust.slx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83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229600" cy="1143000"/>
          </a:xfrm>
        </p:spPr>
        <p:txBody>
          <a:bodyPr/>
          <a:lstStyle/>
          <a:p>
            <a:r>
              <a:rPr lang="zh-CN" altLang="en-US" sz="44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提纲</a:t>
            </a:r>
            <a:endParaRPr lang="zh-CN" altLang="en-US" sz="440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816" y="1628800"/>
            <a:ext cx="6264696" cy="4525963"/>
          </a:xfrm>
        </p:spPr>
        <p:txBody>
          <a:bodyPr/>
          <a:lstStyle/>
          <a:p>
            <a:r>
              <a:rPr lang="zh-CN" altLang="en-US" dirty="0" smtClean="0"/>
              <a:t>基于神经网络的系统辨识</a:t>
            </a:r>
            <a:endParaRPr lang="en-US" altLang="zh-CN" dirty="0" smtClean="0"/>
          </a:p>
          <a:p>
            <a:pPr marL="400050"/>
            <a:r>
              <a:rPr lang="zh-CN" altLang="en-US" dirty="0" smtClean="0"/>
              <a:t>神经网络控制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李雅普诺夫定理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跟踪控制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Backstepping</a:t>
            </a:r>
            <a:r>
              <a:rPr lang="en-US" altLang="zh-CN" dirty="0" smtClean="0"/>
              <a:t> 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pPr lvl="1"/>
            <a:r>
              <a:rPr lang="en-US" altLang="zh-CN" dirty="0" err="1"/>
              <a:t>Barbalat</a:t>
            </a:r>
            <a:r>
              <a:rPr lang="zh-CN" altLang="en-US" dirty="0"/>
              <a:t>引理</a:t>
            </a:r>
            <a:endParaRPr lang="en-US" altLang="zh-CN" dirty="0"/>
          </a:p>
          <a:p>
            <a:pPr lvl="1"/>
            <a:r>
              <a:rPr lang="zh-CN" altLang="en-US" dirty="0" smtClean="0"/>
              <a:t>自适应跟踪控制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基于神经网络的跟踪控制</a:t>
            </a:r>
            <a:endParaRPr lang="en-US" altLang="zh-CN" dirty="0"/>
          </a:p>
          <a:p>
            <a:pPr marL="400050"/>
            <a:r>
              <a:rPr lang="zh-CN" altLang="en-US" dirty="0" smtClean="0"/>
              <a:t>应用</a:t>
            </a:r>
            <a:endParaRPr lang="en-US" altLang="zh-CN" dirty="0"/>
          </a:p>
        </p:txBody>
      </p:sp>
      <p:pic>
        <p:nvPicPr>
          <p:cNvPr id="4" name="Picture 3" descr="C:\Users\sa\Desktop\MASC2012会议通知\image\ist2_7647263-network-concept_副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262" y="4257759"/>
            <a:ext cx="4498976" cy="217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480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基于神经网络的</a:t>
            </a:r>
            <a:r>
              <a:rPr lang="zh-CN" altLang="en-US" dirty="0"/>
              <a:t>跟踪</a:t>
            </a:r>
            <a:r>
              <a:rPr lang="zh-CN" altLang="en-US" dirty="0" smtClean="0"/>
              <a:t>控制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6672"/>
          </a:xfrm>
        </p:spPr>
        <p:txBody>
          <a:bodyPr/>
          <a:lstStyle/>
          <a:p>
            <a:r>
              <a:rPr lang="zh-CN" altLang="en-US" dirty="0" smtClean="0"/>
              <a:t>还是考虑经典的跟踪控制问题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209773"/>
            <a:ext cx="3071449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95536" y="2677772"/>
            <a:ext cx="8229600" cy="219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在实际应用中</a:t>
            </a:r>
            <a:r>
              <a:rPr lang="en-US" altLang="zh-CN" dirty="0" smtClean="0"/>
              <a:t>f(x)</a:t>
            </a:r>
            <a:r>
              <a:rPr lang="zh-CN" altLang="en-US" dirty="0" smtClean="0"/>
              <a:t>很多时候是未知的，也无法得到其线性化模型。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2312FA"/>
                </a:solidFill>
              </a:rPr>
              <a:t>可以利用神经网络的逼近性质，来拟合</a:t>
            </a:r>
            <a:r>
              <a:rPr lang="en-US" altLang="zh-CN" dirty="0" smtClean="0">
                <a:solidFill>
                  <a:srgbClr val="2312FA"/>
                </a:solidFill>
              </a:rPr>
              <a:t>f(x)</a:t>
            </a:r>
            <a:r>
              <a:rPr lang="zh-CN" altLang="en-US" dirty="0" smtClean="0">
                <a:solidFill>
                  <a:srgbClr val="2312FA"/>
                </a:solidFill>
              </a:rPr>
              <a:t>。</a:t>
            </a:r>
            <a:endParaRPr lang="en-US" altLang="zh-CN" dirty="0" smtClean="0">
              <a:solidFill>
                <a:srgbClr val="2312FA"/>
              </a:solidFill>
            </a:endParaRPr>
          </a:p>
          <a:p>
            <a:r>
              <a:rPr lang="zh-CN" altLang="en-US" dirty="0" smtClean="0">
                <a:solidFill>
                  <a:srgbClr val="2312FA"/>
                </a:solidFill>
              </a:rPr>
              <a:t>在设计的控制律时用拟合得到的</a:t>
            </a:r>
            <a:r>
              <a:rPr lang="en-US" altLang="zh-CN" dirty="0" smtClean="0">
                <a:solidFill>
                  <a:srgbClr val="2312FA"/>
                </a:solidFill>
              </a:rPr>
              <a:t>f(x)</a:t>
            </a:r>
            <a:r>
              <a:rPr lang="zh-CN" altLang="en-US" dirty="0" smtClean="0">
                <a:solidFill>
                  <a:srgbClr val="2312FA"/>
                </a:solidFill>
              </a:rPr>
              <a:t>来代替</a:t>
            </a:r>
            <a:r>
              <a:rPr lang="en-US" altLang="zh-CN" dirty="0" smtClean="0">
                <a:solidFill>
                  <a:srgbClr val="2312FA"/>
                </a:solidFill>
              </a:rPr>
              <a:t>f(x)</a:t>
            </a:r>
            <a:r>
              <a:rPr lang="zh-CN" altLang="en-US" dirty="0" smtClean="0">
                <a:solidFill>
                  <a:srgbClr val="2312FA"/>
                </a:solidFill>
              </a:rPr>
              <a:t>。</a:t>
            </a:r>
            <a:endParaRPr lang="zh-CN" altLang="en-US" dirty="0">
              <a:solidFill>
                <a:srgbClr val="2312FA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53" y="4843733"/>
            <a:ext cx="3975855" cy="1725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586" y="6213288"/>
            <a:ext cx="5374854" cy="47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411100"/>
            <a:ext cx="5212174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下箭头 6"/>
          <p:cNvSpPr/>
          <p:nvPr/>
        </p:nvSpPr>
        <p:spPr>
          <a:xfrm>
            <a:off x="6043013" y="5157192"/>
            <a:ext cx="617219" cy="936104"/>
          </a:xfrm>
          <a:prstGeom prst="downArrow">
            <a:avLst/>
          </a:prstGeom>
          <a:solidFill>
            <a:srgbClr val="389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11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基于神经网络</a:t>
            </a:r>
            <a:r>
              <a:rPr lang="zh-CN" altLang="en-US" dirty="0" smtClean="0"/>
              <a:t>的跟踪控制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6672"/>
          </a:xfrm>
        </p:spPr>
        <p:txBody>
          <a:bodyPr/>
          <a:lstStyle/>
          <a:p>
            <a:r>
              <a:rPr lang="zh-CN" altLang="en-US" dirty="0" smtClean="0"/>
              <a:t>典型的神经网络的输入输出关系可表示为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231461"/>
            <a:ext cx="2880320" cy="872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899592" y="3212976"/>
            <a:ext cx="7941568" cy="67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其中</a:t>
            </a:r>
            <a:r>
              <a:rPr lang="en-US" altLang="zh-CN" dirty="0" smtClean="0"/>
              <a:t>W</a:t>
            </a:r>
            <a:r>
              <a:rPr lang="zh-CN" altLang="en-US" dirty="0" smtClean="0"/>
              <a:t>为权值矩阵，</a:t>
            </a:r>
            <a:r>
              <a:rPr lang="en-US" altLang="zh-CN" dirty="0" smtClean="0"/>
              <a:t>s(x)</a:t>
            </a:r>
            <a:r>
              <a:rPr lang="zh-CN" altLang="en-US" dirty="0" smtClean="0"/>
              <a:t>为激活函数，不同的神经网络对应不同的激活函数。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>
                <a:spLocks/>
              </p:cNvSpPr>
              <p:nvPr/>
            </p:nvSpPr>
            <p:spPr bwMode="auto">
              <a:xfrm>
                <a:off x="457200" y="4437112"/>
                <a:ext cx="8229600" cy="8640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lang="zh-CN" altLang="en-US" sz="2400" b="1" kern="1200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p"/>
                  <a:defRPr lang="zh-CN" altLang="en-US" sz="2000" b="1" kern="1200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zh-CN" altLang="en-US" dirty="0" smtClean="0"/>
                  <a:t>由神经网络的逼近原理可知，对任意的连续函数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𝑓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以及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latin typeface="Cambria Math"/>
                          </a:rPr>
                          <m:t>𝜺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b="1" i="1" dirty="0" smtClean="0">
                        <a:latin typeface="Cambria Math"/>
                      </a:rPr>
                      <m:t>&gt;</m:t>
                    </m:r>
                    <m:r>
                      <a:rPr lang="en-US" altLang="zh-CN" b="1" i="1" dirty="0" smtClean="0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dirty="0" smtClean="0"/>
                  <a:t>，存在一个神经网</a:t>
                </a:r>
                <a:r>
                  <a:rPr lang="zh-CN" altLang="en-US" dirty="0"/>
                  <a:t>络及</a:t>
                </a:r>
                <a:r>
                  <a:rPr lang="zh-CN" altLang="en-US" dirty="0" smtClean="0"/>
                  <a:t>一组权重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𝑾</m:t>
                        </m:r>
                      </m:e>
                      <m:sup>
                        <m:r>
                          <a:rPr lang="en-US" altLang="zh-CN" b="1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/>
                  <a:t>，在区域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𝛀</m:t>
                    </m:r>
                  </m:oMath>
                </a14:m>
                <a:r>
                  <a:rPr lang="zh-CN" altLang="en-US" dirty="0" smtClean="0"/>
                  <a:t>中满足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∀</m:t>
                    </m:r>
                    <m:r>
                      <a:rPr lang="en-US" altLang="zh-CN" b="1" i="1" smtClean="0">
                        <a:latin typeface="Cambria Math"/>
                      </a:rPr>
                      <m:t>𝒙</m:t>
                    </m:r>
                    <m:r>
                      <a:rPr lang="zh-CN" altLang="en-US" i="1" smtClean="0">
                        <a:latin typeface="Cambria Math"/>
                      </a:rPr>
                      <m:t>∈</m:t>
                    </m:r>
                    <m:r>
                      <a:rPr lang="zh-CN" altLang="en-US" i="1" smtClean="0">
                        <a:latin typeface="Cambria Math"/>
                      </a:rPr>
                      <m:t>𝛀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437112"/>
                <a:ext cx="8229600" cy="864096"/>
              </a:xfrm>
              <a:prstGeom prst="rect">
                <a:avLst/>
              </a:prstGeom>
              <a:blipFill rotWithShape="1">
                <a:blip r:embed="rId3"/>
                <a:stretch>
                  <a:fillRect l="-963" t="-5634" r="-370" b="-5493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97588"/>
            <a:ext cx="2466610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805264"/>
            <a:ext cx="2324000" cy="5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5270485" y="580526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2312FA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其中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25" y="5825708"/>
            <a:ext cx="4221539" cy="5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642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基于神经网络</a:t>
            </a:r>
            <a:r>
              <a:rPr lang="zh-CN" altLang="en-US" dirty="0" smtClean="0"/>
              <a:t>的跟踪控制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1605" y="3861048"/>
                <a:ext cx="8229600" cy="936104"/>
              </a:xfrm>
            </p:spPr>
            <p:txBody>
              <a:bodyPr/>
              <a:lstStyle/>
              <a:p>
                <a:r>
                  <a:rPr lang="zh-CN" altLang="en-US" dirty="0" smtClean="0"/>
                  <a:t>由于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dirty="0">
                            <a:latin typeface="Cambria Math"/>
                          </a:rPr>
                          <m:t>𝑾</m:t>
                        </m:r>
                      </m:e>
                      <m:sup>
                        <m:r>
                          <a:rPr lang="en-US" altLang="zh-CN" dirty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/>
                  <a:t>未知，用估计参数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𝑾</m:t>
                        </m:r>
                      </m:e>
                    </m:acc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𝒕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代替，类似鲁棒跟踪控制设计如下的控制律：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1605" y="3861048"/>
                <a:ext cx="8229600" cy="936104"/>
              </a:xfrm>
              <a:blipFill rotWithShape="1">
                <a:blip r:embed="rId2"/>
                <a:stretch>
                  <a:fillRect l="-1037" t="-3896" b="-5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99593" y="2766119"/>
                <a:ext cx="78488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FF0000"/>
                    </a:solidFill>
                    <a:effectLst>
                      <a:outerShdw dist="38100" dir="2700000" algn="tl">
                        <a:srgbClr val="0070C0">
                          <a:alpha val="43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这就非常类似于传统的自适应鲁棒跟踪控制问题了，其中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FF0000"/>
                            </a:solidFill>
                            <a:effectLst>
                              <a:outerShdw dist="38100" dir="2700000" algn="tl">
                                <a:srgbClr val="0070C0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2400" b="1" dirty="0">
                            <a:solidFill>
                              <a:srgbClr val="FF0000"/>
                            </a:solidFill>
                            <a:effectLst>
                              <a:outerShdw dist="38100" dir="2700000" algn="tl">
                                <a:srgbClr val="0070C0">
                                  <a:alpha val="43000"/>
                                </a:srgbClr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2400" b="1" dirty="0">
                            <a:solidFill>
                              <a:srgbClr val="FF0000"/>
                            </a:solidFill>
                            <a:effectLst>
                              <a:outerShdw dist="38100" dir="2700000" algn="tl">
                                <a:srgbClr val="0070C0">
                                  <a:alpha val="43000"/>
                                </a:srgbClr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effectLst>
                      <a:outerShdw dist="38100" dir="2700000" algn="tl">
                        <a:srgbClr val="0070C0">
                          <a:alpha val="43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为未知参数，</a:t>
                </a:r>
                <a14:m>
                  <m:oMath xmlns:m="http://schemas.openxmlformats.org/officeDocument/2006/math">
                    <m:r>
                      <a:rPr lang="zh-CN" altLang="en-US" sz="2400" b="1">
                        <a:solidFill>
                          <a:srgbClr val="FF0000"/>
                        </a:solidFill>
                        <a:effectLst>
                          <a:outerShdw dist="38100" dir="2700000" algn="tl">
                            <a:srgbClr val="0070C0">
                              <a:alpha val="43000"/>
                            </a:srgbClr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𝜺</m:t>
                    </m:r>
                    <m:r>
                      <a:rPr lang="en-US" altLang="zh-CN" sz="2400" b="1">
                        <a:solidFill>
                          <a:srgbClr val="FF0000"/>
                        </a:solidFill>
                        <a:effectLst>
                          <a:outerShdw dist="38100" dir="2700000" algn="tl">
                            <a:srgbClr val="0070C0">
                              <a:alpha val="43000"/>
                            </a:srgbClr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2400" b="1">
                        <a:solidFill>
                          <a:srgbClr val="FF0000"/>
                        </a:solidFill>
                        <a:effectLst>
                          <a:outerShdw dist="38100" dir="2700000" algn="tl">
                            <a:srgbClr val="0070C0">
                              <a:alpha val="43000"/>
                            </a:srgbClr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𝒙</m:t>
                    </m:r>
                    <m:r>
                      <a:rPr lang="en-US" altLang="zh-CN" sz="2400" b="1">
                        <a:solidFill>
                          <a:srgbClr val="FF0000"/>
                        </a:solidFill>
                        <a:effectLst>
                          <a:outerShdw dist="38100" dir="2700000" algn="tl">
                            <a:srgbClr val="0070C0">
                              <a:alpha val="43000"/>
                            </a:srgbClr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effectLst>
                      <a:outerShdw dist="38100" dir="2700000" algn="tl">
                        <a:srgbClr val="0070C0">
                          <a:alpha val="43000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看作是扰动项。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3" y="2766119"/>
                <a:ext cx="7848872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1243" t="-5882" r="-777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91605" y="1600200"/>
            <a:ext cx="8229600" cy="53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原跟踪问题可写为：</a:t>
            </a:r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4851128"/>
            <a:ext cx="7675861" cy="5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755576" y="571607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2312FA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其中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95" y="5707110"/>
            <a:ext cx="7314904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96920"/>
            <a:ext cx="5186228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768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平衡点的稳定性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9552" y="1484783"/>
                <a:ext cx="8208912" cy="1200329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1" dirty="0" smtClean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渐近</a:t>
                </a:r>
                <a:r>
                  <a:rPr lang="zh-CN" altLang="en-US" sz="2400" b="1" dirty="0" smtClean="0">
                    <a:solidFill>
                      <a:srgbClr val="00B0F0"/>
                    </a:solidFill>
                    <a:effectLst/>
                    <a:latin typeface="微软雅黑" pitchFamily="34" charset="-122"/>
                    <a:ea typeface="微软雅黑" pitchFamily="34" charset="-122"/>
                  </a:rPr>
                  <a:t>稳定：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如果存在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𝒓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&gt;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𝟎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，使当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𝟎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)</m:t>
                        </m:r>
                      </m:e>
                    </m:d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&lt;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𝒓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时，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𝒕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)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altLang="zh-CN" sz="2400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en-US" altLang="zh-CN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,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则说平衡点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𝒙</m:t>
                    </m:r>
                    <m:r>
                      <a:rPr lang="en-US" altLang="zh-CN" sz="2400" b="1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𝟎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是渐近稳定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的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。如果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∀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𝒙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𝟎</m:t>
                    </m:r>
                    <m:r>
                      <a:rPr lang="en-US" altLang="zh-CN" sz="2400" b="1" i="1" smtClean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都有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𝒕</m:t>
                        </m:r>
                        <m:r>
                          <a:rPr lang="en-US" altLang="zh-CN" sz="2400" b="1" i="1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)</m:t>
                        </m:r>
                      </m:e>
                    </m:d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en-US" altLang="zh-CN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,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那么平衡点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𝒙</m:t>
                    </m:r>
                    <m:r>
                      <a:rPr lang="en-US" altLang="zh-CN" sz="2400" b="1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𝟎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是全局渐近稳定的</a:t>
                </a:r>
                <a:endParaRPr lang="zh-CN" altLang="en-US" sz="24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484783"/>
                <a:ext cx="8208912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1189" t="-4082" r="-2155" b="-11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E:\学习\智能控制-信息学院春季\Neural Network\神经网络控制\ayssatbl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5740" r="5761" b="7277"/>
          <a:stretch/>
        </p:blipFill>
        <p:spPr bwMode="auto">
          <a:xfrm>
            <a:off x="4788024" y="3093592"/>
            <a:ext cx="3588251" cy="329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78" y="4149080"/>
            <a:ext cx="3813076" cy="190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909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基于神经网络的跟踪控制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/>
          <a:lstStyle/>
          <a:p>
            <a:r>
              <a:rPr lang="zh-CN" altLang="en-US" dirty="0" smtClean="0"/>
              <a:t>对跟踪误差求导得到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57200" y="3256384"/>
            <a:ext cx="8229600" cy="46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为找出估计参数的设计方法，设计类李雅普诺夫函数</a:t>
            </a:r>
            <a:endParaRPr lang="zh-CN" alt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64" y="2759840"/>
            <a:ext cx="2572800" cy="432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827584" y="2060848"/>
            <a:ext cx="7677391" cy="540000"/>
            <a:chOff x="827584" y="2060848"/>
            <a:chExt cx="7677391" cy="5400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2060848"/>
              <a:ext cx="7677391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1907704" y="2060848"/>
              <a:ext cx="1008112" cy="54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931530" y="270892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2312FA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其中</a:t>
            </a: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554555" y="4998876"/>
            <a:ext cx="8229600" cy="46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对跟踪误差求导得到</a:t>
            </a:r>
            <a:endParaRPr lang="zh-CN" alt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07" y="4610652"/>
            <a:ext cx="7053914" cy="3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24" y="3717032"/>
            <a:ext cx="5368791" cy="809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83" y="5469768"/>
            <a:ext cx="6144837" cy="120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95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基于神经网络的跟踪控制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460648"/>
              </a:xfrm>
            </p:spPr>
            <p:txBody>
              <a:bodyPr/>
              <a:lstStyle/>
              <a:p>
                <a:r>
                  <a:rPr lang="zh-CN" altLang="en-US" dirty="0" smtClean="0"/>
                  <a:t>为保证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𝑽</m:t>
                        </m:r>
                      </m:e>
                    </m:acc>
                    <m:r>
                      <a:rPr lang="en-US" altLang="zh-CN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dirty="0" smtClean="0"/>
                  <a:t>，取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460648"/>
              </a:xfrm>
              <a:blipFill rotWithShape="1">
                <a:blip r:embed="rId2"/>
                <a:stretch>
                  <a:fillRect l="-963" t="-8000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322044"/>
            <a:ext cx="3501643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68" y="3615816"/>
            <a:ext cx="7938000" cy="5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98808" y="2924944"/>
            <a:ext cx="8229600" cy="46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于是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04860" y="4581128"/>
                <a:ext cx="7560840" cy="842538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400" b="1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r>
                  <a:rPr lang="zh-CN" altLang="en-US" dirty="0"/>
                  <a:t>类似前面的分析，由类李雅普诺夫定理知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latin typeface="Cambria Math"/>
                          </a:rPr>
                          <m:t>𝑉</m:t>
                        </m:r>
                      </m:e>
                    </m:acc>
                    <m:r>
                      <a:rPr lang="en-US" altLang="zh-CN">
                        <a:latin typeface="Cambria Math"/>
                      </a:rPr>
                      <m:t>(</m:t>
                    </m:r>
                    <m:r>
                      <a:rPr lang="en-US" altLang="zh-CN">
                        <a:latin typeface="Cambria Math"/>
                      </a:rPr>
                      <m:t>𝑡</m:t>
                    </m:r>
                    <m:r>
                      <a:rPr lang="en-US" altLang="zh-CN">
                        <a:latin typeface="Cambria Math"/>
                      </a:rPr>
                      <m:t>)→0</m:t>
                    </m:r>
                  </m:oMath>
                </a14:m>
                <a:r>
                  <a:rPr lang="zh-CN" altLang="en-US" dirty="0"/>
                  <a:t>，因此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/>
                      </a:rPr>
                      <m:t>𝒆</m:t>
                    </m:r>
                    <m:r>
                      <a:rPr lang="en-US" altLang="zh-CN" dirty="0">
                        <a:latin typeface="Cambria Math"/>
                      </a:rPr>
                      <m:t>(</m:t>
                    </m:r>
                    <m:r>
                      <a:rPr lang="en-US" altLang="zh-CN" dirty="0">
                        <a:latin typeface="Cambria Math"/>
                      </a:rPr>
                      <m:t>𝒕</m:t>
                    </m:r>
                    <m:r>
                      <a:rPr lang="en-US" altLang="zh-CN" dirty="0">
                        <a:latin typeface="Cambria Math"/>
                      </a:rPr>
                      <m:t>)→</m:t>
                    </m:r>
                    <m:r>
                      <a:rPr lang="en-US" altLang="zh-CN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60" y="4581128"/>
                <a:ext cx="7560840" cy="842538"/>
              </a:xfrm>
              <a:prstGeom prst="rect">
                <a:avLst/>
              </a:prstGeom>
              <a:blipFill rotWithShape="1">
                <a:blip r:embed="rId6"/>
                <a:stretch>
                  <a:fillRect l="-1290" t="-4317" r="-1210" b="-15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63701" y="5766196"/>
            <a:ext cx="6032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400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rgbClr val="FF0000"/>
                </a:solidFill>
              </a:rPr>
              <a:t>提出</a:t>
            </a:r>
            <a:r>
              <a:rPr lang="zh-CN" altLang="en-US" dirty="0" smtClean="0">
                <a:solidFill>
                  <a:srgbClr val="FF0000"/>
                </a:solidFill>
              </a:rPr>
              <a:t>的控制律很好</a:t>
            </a:r>
            <a:r>
              <a:rPr lang="zh-CN" altLang="en-US" dirty="0">
                <a:solidFill>
                  <a:srgbClr val="FF0000"/>
                </a:solidFill>
              </a:rPr>
              <a:t>的解决了跟踪控制问题。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73297"/>
            <a:ext cx="2926083" cy="92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282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229600" cy="1143000"/>
          </a:xfrm>
        </p:spPr>
        <p:txBody>
          <a:bodyPr/>
          <a:lstStyle/>
          <a:p>
            <a:r>
              <a:rPr lang="zh-CN" altLang="en-US" sz="44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提纲</a:t>
            </a:r>
            <a:endParaRPr lang="zh-CN" altLang="en-US" sz="440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816" y="1628800"/>
            <a:ext cx="6264696" cy="4525963"/>
          </a:xfrm>
        </p:spPr>
        <p:txBody>
          <a:bodyPr/>
          <a:lstStyle/>
          <a:p>
            <a:r>
              <a:rPr lang="zh-CN" altLang="en-US" dirty="0" smtClean="0"/>
              <a:t>基于神经网络的系统辨识</a:t>
            </a:r>
            <a:endParaRPr lang="en-US" altLang="zh-CN" dirty="0" smtClean="0"/>
          </a:p>
          <a:p>
            <a:r>
              <a:rPr lang="zh-CN" altLang="en-US" dirty="0"/>
              <a:t>神经网络控制</a:t>
            </a:r>
            <a:endParaRPr lang="en-US" altLang="zh-CN" dirty="0"/>
          </a:p>
          <a:p>
            <a:pPr lvl="1"/>
            <a:r>
              <a:rPr lang="zh-CN" altLang="en-US" dirty="0" smtClean="0"/>
              <a:t>分类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李雅普诺夫定理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跟踪控制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Backstepping</a:t>
            </a:r>
            <a:r>
              <a:rPr lang="en-US" altLang="zh-CN" dirty="0" smtClean="0"/>
              <a:t> 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pPr lvl="1"/>
            <a:r>
              <a:rPr lang="en-US" altLang="zh-CN" dirty="0" err="1"/>
              <a:t>Barbalat</a:t>
            </a:r>
            <a:r>
              <a:rPr lang="zh-CN" altLang="en-US" dirty="0"/>
              <a:t>引理</a:t>
            </a:r>
            <a:endParaRPr lang="en-US" altLang="zh-CN" dirty="0"/>
          </a:p>
          <a:p>
            <a:pPr lvl="1"/>
            <a:r>
              <a:rPr lang="zh-CN" altLang="en-US" dirty="0" smtClean="0"/>
              <a:t>自适应跟踪控制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基于神经网络的跟踪控制</a:t>
            </a:r>
            <a:endParaRPr lang="en-US" altLang="zh-CN" dirty="0"/>
          </a:p>
          <a:p>
            <a:r>
              <a:rPr lang="zh-CN" altLang="en-US" dirty="0"/>
              <a:t>应用</a:t>
            </a:r>
            <a:endParaRPr lang="en-US" altLang="zh-CN" dirty="0"/>
          </a:p>
        </p:txBody>
      </p:sp>
      <p:pic>
        <p:nvPicPr>
          <p:cNvPr id="4" name="Picture 3" descr="C:\Users\sa\Desktop\MASC2012会议通知\image\ist2_7647263-network-concept_副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262" y="4257759"/>
            <a:ext cx="4498976" cy="217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19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2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 smtClean="0"/>
              <a:t>考虑多连杆机械臂的轨迹控制问题。</a:t>
            </a:r>
            <a:endParaRPr lang="en-US" altLang="zh-CN" dirty="0" smtClean="0"/>
          </a:p>
          <a:p>
            <a:r>
              <a:rPr lang="zh-CN" altLang="en-US" dirty="0"/>
              <a:t>多</a:t>
            </a:r>
            <a:r>
              <a:rPr lang="zh-CN" altLang="en-US" dirty="0" smtClean="0"/>
              <a:t>连杆机械臂的动力学可以简化为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755576" y="3212976"/>
                <a:ext cx="8229600" cy="15121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lang="zh-CN" altLang="en-US" sz="2400" b="1" kern="1200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p"/>
                  <a:defRPr lang="zh-CN" altLang="en-US" sz="2000" b="1" kern="1200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buFont typeface="Wingdings" pitchFamily="2" charset="2"/>
                  <a:buChar char="p"/>
                </a:pPr>
                <a:r>
                  <a:rPr lang="zh-CN" altLang="en-US" sz="2000" dirty="0" smtClean="0"/>
                  <a:t>其中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𝒒</m:t>
                    </m:r>
                    <m:acc>
                      <m:accPr>
                        <m:chr m:val="̇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dirty="0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000" b="1" i="1" dirty="0" smtClean="0">
                            <a:latin typeface="Cambria Math"/>
                          </a:rPr>
                          <m:t>𝒒</m:t>
                        </m:r>
                      </m:e>
                    </m:acc>
                    <m:acc>
                      <m:accPr>
                        <m:chr m:val="̈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dirty="0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000" b="1" i="1" dirty="0" smtClean="0">
                            <a:latin typeface="Cambria Math"/>
                          </a:rPr>
                          <m:t>𝒒</m:t>
                        </m:r>
                      </m:e>
                    </m:acc>
                  </m:oMath>
                </a14:m>
                <a:r>
                  <a:rPr lang="zh-CN" altLang="en-US" sz="2000" dirty="0" smtClean="0"/>
                  <a:t>分别为各关节的位置、速度和加速度向量。</a:t>
                </a:r>
                <a:endParaRPr lang="en-US" altLang="zh-CN" sz="2000" dirty="0" smtClean="0"/>
              </a:p>
              <a:p>
                <a:pPr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𝑀</m:t>
                    </m:r>
                    <m:r>
                      <a:rPr lang="en-US" altLang="zh-CN" sz="2000" i="1" dirty="0" smtClean="0">
                        <a:latin typeface="Cambria Math"/>
                      </a:rPr>
                      <m:t>(</m:t>
                    </m:r>
                    <m:r>
                      <a:rPr lang="en-US" altLang="zh-CN" sz="2000" i="1" dirty="0" smtClean="0">
                        <a:latin typeface="Cambria Math"/>
                      </a:rPr>
                      <m:t>𝑞</m:t>
                    </m:r>
                    <m:r>
                      <a:rPr lang="en-US" altLang="zh-CN" sz="20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000" dirty="0" smtClean="0"/>
                  <a:t>为惯性矩阵；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</a:rPr>
                      <m:t>𝐶</m:t>
                    </m:r>
                    <m:r>
                      <a:rPr lang="en-US" altLang="zh-CN" sz="2000" i="1" dirty="0">
                        <a:latin typeface="Cambria Math"/>
                      </a:rPr>
                      <m:t>(</m:t>
                    </m:r>
                    <m:r>
                      <a:rPr lang="en-US" altLang="zh-CN" sz="2000" i="1" dirty="0">
                        <a:latin typeface="Cambria Math"/>
                      </a:rPr>
                      <m:t>𝒒</m:t>
                    </m:r>
                    <m:acc>
                      <m:accPr>
                        <m:chr m:val="̇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i="1" dirty="0">
                            <a:latin typeface="Cambria Math"/>
                          </a:rPr>
                          <m:t>,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𝒒</m:t>
                        </m:r>
                      </m:e>
                    </m:acc>
                    <m:r>
                      <a:rPr lang="en-US" altLang="zh-CN" sz="20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000" dirty="0" smtClean="0"/>
                  <a:t>为向心力</a:t>
                </a:r>
                <a:r>
                  <a:rPr lang="en-US" altLang="zh-CN" sz="2000" dirty="0" smtClean="0"/>
                  <a:t>-</a:t>
                </a:r>
                <a:r>
                  <a:rPr lang="zh-CN" altLang="en-US" sz="2000" dirty="0" smtClean="0"/>
                  <a:t>科里奥利力矩阵；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/>
                      </a:rPr>
                      <m:t>𝐺</m:t>
                    </m:r>
                    <m:r>
                      <a:rPr lang="en-US" altLang="zh-CN" sz="2000" i="1" dirty="0" smtClean="0">
                        <a:latin typeface="Cambria Math"/>
                      </a:rPr>
                      <m:t>(</m:t>
                    </m:r>
                    <m:r>
                      <a:rPr lang="en-US" altLang="zh-CN" sz="2000" i="1" dirty="0" smtClean="0">
                        <a:latin typeface="Cambria Math"/>
                      </a:rPr>
                      <m:t>𝑞</m:t>
                    </m:r>
                    <m:r>
                      <a:rPr lang="en-US" altLang="zh-CN" sz="20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000" dirty="0" smtClean="0"/>
                  <a:t>为重力项矩阵。</a:t>
                </a:r>
                <a:endParaRPr lang="en-US" altLang="zh-CN" sz="2000" dirty="0" smtClean="0"/>
              </a:p>
              <a:p>
                <a:pPr>
                  <a:buFont typeface="Wingdings" pitchFamily="2" charset="2"/>
                  <a:buChar char="p"/>
                </a:pPr>
                <a:r>
                  <a:rPr lang="zh-CN" altLang="en-US" sz="2000" dirty="0" smtClean="0"/>
                  <a:t>各矩阵有如下的性质：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576" y="3212976"/>
                <a:ext cx="8229600" cy="1512168"/>
              </a:xfrm>
              <a:prstGeom prst="rect">
                <a:avLst/>
              </a:prstGeom>
              <a:blipFill rotWithShape="1">
                <a:blip r:embed="rId2"/>
                <a:stretch>
                  <a:fillRect l="-667" t="-2016" b="-28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546794"/>
            <a:ext cx="4337615" cy="5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2036576" y="4457521"/>
            <a:ext cx="6319355" cy="2036825"/>
            <a:chOff x="1569398" y="4272543"/>
            <a:chExt cx="6319355" cy="20368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569398" y="4272543"/>
                  <a:ext cx="3009157" cy="17692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lnSpc>
                      <a:spcPct val="300000"/>
                    </a:lnSpc>
                    <a:buFont typeface="+mj-lt"/>
                    <a:buAutoNum type="arabicPeriod"/>
                  </a:pPr>
                  <a14:m>
                    <m:oMath xmlns:m="http://schemas.openxmlformats.org/officeDocument/2006/math">
                      <m:r>
                        <a:rPr lang="en-US" altLang="zh-CN" sz="2000" b="1" dirty="0">
                          <a:solidFill>
                            <a:srgbClr val="0070C0"/>
                          </a:solidFill>
                          <a:effectLst>
                            <a:outerShdw dist="38100" dir="2700000" algn="tl">
                              <a:srgbClr val="3333CC"/>
                            </a:outerShdw>
                          </a:effectLst>
                          <a:latin typeface="Cambria Math"/>
                          <a:ea typeface="微软雅黑" pitchFamily="34" charset="-122"/>
                        </a:rPr>
                        <m:t>𝑀</m:t>
                      </m:r>
                      <m:r>
                        <a:rPr lang="en-US" altLang="zh-CN" sz="2000" b="1" dirty="0">
                          <a:solidFill>
                            <a:srgbClr val="0070C0"/>
                          </a:solidFill>
                          <a:effectLst>
                            <a:outerShdw dist="38100" dir="2700000" algn="tl">
                              <a:srgbClr val="3333CC"/>
                            </a:outerShdw>
                          </a:effectLst>
                          <a:latin typeface="Cambria Math"/>
                          <a:ea typeface="微软雅黑" pitchFamily="34" charset="-122"/>
                        </a:rPr>
                        <m:t>(</m:t>
                      </m:r>
                      <m:r>
                        <a:rPr lang="en-US" altLang="zh-CN" sz="2000" b="1" dirty="0">
                          <a:solidFill>
                            <a:srgbClr val="0070C0"/>
                          </a:solidFill>
                          <a:effectLst>
                            <a:outerShdw dist="38100" dir="2700000" algn="tl">
                              <a:srgbClr val="3333CC"/>
                            </a:outerShdw>
                          </a:effectLst>
                          <a:latin typeface="Cambria Math"/>
                          <a:ea typeface="微软雅黑" pitchFamily="34" charset="-122"/>
                        </a:rPr>
                        <m:t>𝑞</m:t>
                      </m:r>
                      <m:r>
                        <a:rPr lang="en-US" altLang="zh-CN" sz="2000" b="1" dirty="0">
                          <a:solidFill>
                            <a:srgbClr val="0070C0"/>
                          </a:solidFill>
                          <a:effectLst>
                            <a:outerShdw dist="38100" dir="2700000" algn="tl">
                              <a:srgbClr val="3333CC"/>
                            </a:outerShdw>
                          </a:effectLst>
                          <a:latin typeface="Cambria Math"/>
                          <a:ea typeface="微软雅黑" pitchFamily="34" charset="-122"/>
                        </a:rPr>
                        <m:t>)</m:t>
                      </m:r>
                    </m:oMath>
                  </a14:m>
                  <a:r>
                    <a:rPr lang="zh-CN" altLang="en-US" sz="2000" b="1" dirty="0">
                      <a:solidFill>
                        <a:srgbClr val="0070C0"/>
                      </a:solidFill>
                      <a:effectLst>
                        <a:outerShdw dist="38100" dir="2700000" algn="tl">
                          <a:srgbClr val="3333CC"/>
                        </a:outerShdw>
                      </a:effectLst>
                      <a:latin typeface="微软雅黑" pitchFamily="34" charset="-122"/>
                      <a:ea typeface="微软雅黑" pitchFamily="34" charset="-122"/>
                    </a:rPr>
                    <a:t>为</a:t>
                  </a:r>
                  <a:r>
                    <a:rPr lang="zh-CN" altLang="en-US" sz="2000" b="1" dirty="0" smtClean="0">
                      <a:solidFill>
                        <a:srgbClr val="0070C0"/>
                      </a:solidFill>
                      <a:effectLst>
                        <a:outerShdw dist="38100" dir="2700000" algn="tl">
                          <a:srgbClr val="3333CC"/>
                        </a:outerShdw>
                      </a:effectLst>
                      <a:latin typeface="微软雅黑" pitchFamily="34" charset="-122"/>
                      <a:ea typeface="微软雅黑" pitchFamily="34" charset="-122"/>
                    </a:rPr>
                    <a:t>正定矩阵，即</a:t>
                  </a:r>
                  <a:endParaRPr lang="en-US" altLang="zh-CN" sz="20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endParaRPr>
                </a:p>
                <a:p>
                  <a:pPr marL="342900" indent="-342900">
                    <a:lnSpc>
                      <a:spcPct val="300000"/>
                    </a:lnSpc>
                    <a:buFont typeface="+mj-lt"/>
                    <a:buAutoNum type="arabicPeriod"/>
                  </a:pPr>
                  <a:r>
                    <a:rPr lang="en-US" altLang="zh-CN" sz="2000" b="1" dirty="0">
                      <a:solidFill>
                        <a:srgbClr val="0070C0"/>
                      </a:solidFill>
                      <a:effectLst>
                        <a:outerShdw dist="38100" dir="2700000" algn="tl">
                          <a:srgbClr val="3333CC"/>
                        </a:outerShdw>
                      </a:effectLst>
                      <a:latin typeface="微软雅黑" pitchFamily="34" charset="-122"/>
                      <a:ea typeface="微软雅黑" pitchFamily="34" charset="-122"/>
                    </a:rPr>
                    <a:t> </a:t>
                  </a:r>
                  <a:endParaRPr lang="zh-CN" altLang="en-US" sz="20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9398" y="4272543"/>
                  <a:ext cx="3009157" cy="176920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2429" r="-2024" b="-72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5445224"/>
              <a:ext cx="4240877" cy="864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8555" y="4725144"/>
              <a:ext cx="3310198" cy="43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" name="Picture 3" descr="E:\学习\智能控制-信息学院春季\Neural Network\神经网络控制\p1bi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5144"/>
            <a:ext cx="1744948" cy="189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26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176072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𝝉</m:t>
                    </m:r>
                  </m:oMath>
                </a14:m>
                <a:r>
                  <a:rPr lang="zh-CN" altLang="en-US" dirty="0" smtClean="0"/>
                  <a:t>力矩向量，是整个机械臂的控制输入。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控制目标，设计控制律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𝝉</m:t>
                    </m:r>
                  </m:oMath>
                </a14:m>
                <a:r>
                  <a:rPr lang="zh-CN" altLang="en-US" dirty="0" smtClean="0"/>
                  <a:t>使机械臂按期望轨迹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𝒒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zh-CN" altLang="en-US" dirty="0" smtClean="0"/>
                  <a:t>运动。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𝒒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zh-CN" altLang="en-US" dirty="0" smtClean="0"/>
                  <a:t>描述了各关节在各个时刻的期望位置。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定义跟踪误差</a:t>
                </a:r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1760728"/>
              </a:xfrm>
              <a:blipFill rotWithShape="1">
                <a:blip r:embed="rId2"/>
                <a:stretch>
                  <a:fillRect l="-963" t="-2778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360928"/>
            <a:ext cx="2310128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3938657"/>
            <a:ext cx="3300904" cy="461665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spcBef>
                <a:spcPct val="20000"/>
              </a:spcBef>
              <a:buFont typeface="Wingdings" pitchFamily="2" charset="2"/>
              <a:buChar char="Ø"/>
              <a:defRPr lang="zh-CN" altLang="en-US" sz="2400" b="1" i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Cambria Math"/>
                <a:ea typeface="微软雅黑" pitchFamily="34" charset="-122"/>
              </a:defRPr>
            </a:lvl1pPr>
            <a:lvl2pPr marL="742950" lvl="1" indent="-285750">
              <a:spcBef>
                <a:spcPct val="20000"/>
              </a:spcBef>
              <a:buFont typeface="Wingdings" pitchFamily="2" charset="2"/>
              <a:buChar char="p"/>
              <a:defRPr lang="zh-CN" altLang="en-US" sz="2000" b="1" i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Cambria Math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i="0" dirty="0"/>
              <a:t>计算跟踪误差的导数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872" y="3956933"/>
            <a:ext cx="1983975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3568" y="4759414"/>
                <a:ext cx="9798516" cy="13480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342900" indent="-342900">
                  <a:spcBef>
                    <a:spcPct val="20000"/>
                  </a:spcBef>
                  <a:buFont typeface="Wingdings" pitchFamily="2" charset="2"/>
                  <a:buChar char="Ø"/>
                  <a:defRPr sz="2400" b="1" i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Cambria Math"/>
                    <a:ea typeface="微软雅黑" pitchFamily="34" charset="-122"/>
                  </a:defRPr>
                </a:lvl1pPr>
                <a:lvl2pPr marL="742950" lvl="1" indent="-285750">
                  <a:spcBef>
                    <a:spcPct val="20000"/>
                  </a:spcBef>
                  <a:buFont typeface="Wingdings" pitchFamily="2" charset="2"/>
                  <a:buChar char="p"/>
                  <a:defRPr sz="2000" b="1" i="1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Cambria Math"/>
                    <a:ea typeface="微软雅黑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  <a:ea typeface="+mn-ea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  <a:ea typeface="+mn-ea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  <a:ea typeface="+mn-ea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dirty="0"/>
                  <a:t>我们采用</a:t>
                </a:r>
                <a:r>
                  <a:rPr lang="en-US" altLang="zh-CN" sz="2000" dirty="0" err="1"/>
                  <a:t>Backsteping</a:t>
                </a:r>
                <a:r>
                  <a:rPr lang="zh-CN" altLang="en-US" sz="2000" dirty="0"/>
                  <a:t>的方法，把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>
                            <a:latin typeface="Cambria Math"/>
                          </a:rPr>
                          <m:t>𝑞</m:t>
                        </m:r>
                      </m:e>
                    </m:acc>
                  </m:oMath>
                </a14:m>
                <a:r>
                  <a:rPr lang="zh-CN" altLang="en-US" sz="2000" dirty="0"/>
                  <a:t>看作是虚拟输入，过程分为两步</a:t>
                </a:r>
                <a:endParaRPr lang="en-US" altLang="zh-CN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sz="2000" dirty="0" smtClean="0"/>
                  <a:t>设计</a:t>
                </a:r>
                <a:r>
                  <a:rPr lang="zh-CN" altLang="en-US" sz="2000" dirty="0"/>
                  <a:t>虚拟输入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>
                                <a:latin typeface="Cambria Math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CN" sz="2000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2000" dirty="0"/>
                  <a:t>使跟踪误差趋于</a:t>
                </a:r>
                <a:r>
                  <a:rPr lang="en-US" altLang="zh-CN" sz="2000" dirty="0"/>
                  <a:t>0</a:t>
                </a:r>
                <a:r>
                  <a:rPr lang="zh-CN" altLang="en-US" sz="2000" dirty="0"/>
                  <a:t>；</a:t>
                </a:r>
                <a:endParaRPr lang="en-US" altLang="zh-CN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sz="2000" dirty="0" smtClean="0"/>
                  <a:t>设计</a:t>
                </a:r>
                <a:r>
                  <a:rPr lang="zh-CN" altLang="en-US" sz="2000" dirty="0"/>
                  <a:t>真正的控制输入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/>
                      </a:rPr>
                      <m:t>𝝉</m:t>
                    </m:r>
                  </m:oMath>
                </a14:m>
                <a:r>
                  <a:rPr lang="zh-CN" altLang="en-US" sz="2000" dirty="0"/>
                  <a:t>使虚拟输入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>
                                <a:latin typeface="Cambria Math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CN" sz="2000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>
                            <a:latin typeface="Cambria Math"/>
                          </a:rPr>
                          <m:t>𝑞</m:t>
                        </m:r>
                      </m:e>
                    </m:acc>
                  </m:oMath>
                </a14:m>
                <a:r>
                  <a:rPr lang="zh-CN" altLang="en-US" sz="2000" dirty="0"/>
                  <a:t>之间的误差尽量小。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759414"/>
                <a:ext cx="9798516" cy="1348061"/>
              </a:xfrm>
              <a:prstGeom prst="rect">
                <a:avLst/>
              </a:prstGeom>
              <a:blipFill rotWithShape="1">
                <a:blip r:embed="rId5"/>
                <a:stretch>
                  <a:fillRect l="-622" t="-2715"/>
                </a:stretch>
              </a:blipFill>
              <a:ln>
                <a:noFill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98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8306" y="1916864"/>
            <a:ext cx="8229600" cy="820688"/>
          </a:xfrm>
        </p:spPr>
        <p:txBody>
          <a:bodyPr/>
          <a:lstStyle/>
          <a:p>
            <a:r>
              <a:rPr lang="zh-CN" altLang="en-US" dirty="0" smtClean="0"/>
              <a:t>为了使跟踪误差趋于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，设计虚拟</a:t>
            </a:r>
            <a:r>
              <a:rPr lang="en-US" altLang="zh-CN" dirty="0" smtClean="0"/>
              <a:t>EMK</a:t>
            </a:r>
            <a:r>
              <a:rPr lang="zh-CN" altLang="en-US" dirty="0" smtClean="0"/>
              <a:t>控制器如下</a:t>
            </a:r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638" y="2505824"/>
            <a:ext cx="4236124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901" y="3809298"/>
            <a:ext cx="4697018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0484" y="3181965"/>
            <a:ext cx="4839786" cy="461665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spcBef>
                <a:spcPct val="20000"/>
              </a:spcBef>
              <a:buFont typeface="Wingdings" pitchFamily="2" charset="2"/>
              <a:buChar char="Ø"/>
              <a:defRPr lang="zh-CN" altLang="en-US" sz="24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p"/>
              <a:defRPr lang="zh-CN" altLang="en-US" sz="20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于是得到误差的闭环</a:t>
            </a:r>
            <a:r>
              <a:rPr lang="zh-CN" altLang="en-US" dirty="0" smtClean="0"/>
              <a:t>动力学方程：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1560" y="4581128"/>
                <a:ext cx="8064896" cy="15121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indent="0">
                  <a:spcBef>
                    <a:spcPct val="20000"/>
                  </a:spcBef>
                  <a:buFont typeface="Wingdings" pitchFamily="2" charset="2"/>
                  <a:buNone/>
                  <a:defRPr sz="2400" b="1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p"/>
                  <a:defRPr sz="2000" b="1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  <a:ea typeface="+mn-ea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  <a:ea typeface="+mn-ea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  <a:ea typeface="+mn-ea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  <a:ea typeface="+mn-ea"/>
                  </a:defRPr>
                </a:lvl9pPr>
              </a:lstStyle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zh-CN" altLang="en-US" dirty="0"/>
                  <a:t>前面在介绍</a:t>
                </a:r>
                <a:r>
                  <a:rPr lang="en-US" altLang="zh-CN" dirty="0" err="1"/>
                  <a:t>Backstepping</a:t>
                </a:r>
                <a:r>
                  <a:rPr lang="zh-CN" altLang="en-US" dirty="0"/>
                  <a:t>时，已经证明如果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/>
                      </a:rPr>
                      <m:t>𝜂</m:t>
                    </m:r>
                    <m:r>
                      <a:rPr lang="zh-CN" altLang="en-US">
                        <a:latin typeface="Cambria Math"/>
                      </a:rPr>
                      <m:t>→0</m:t>
                    </m:r>
                  </m:oMath>
                </a14:m>
                <a:r>
                  <a:rPr lang="zh-CN" altLang="en-US" dirty="0"/>
                  <a:t>，那么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/>
                      </a:rPr>
                      <m:t>𝑒</m:t>
                    </m:r>
                    <m:r>
                      <a:rPr lang="en-US" altLang="zh-CN" dirty="0">
                        <a:latin typeface="Cambria Math"/>
                      </a:rPr>
                      <m:t>→0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zh-CN" altLang="en-US" dirty="0" smtClean="0"/>
                  <a:t>于是第二步只要设计控制律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𝝉</m:t>
                    </m:r>
                  </m:oMath>
                </a14:m>
                <a:r>
                  <a:rPr lang="zh-CN" altLang="en-US" dirty="0" smtClean="0"/>
                  <a:t>使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/>
                      </a:rPr>
                      <m:t>𝜂</m:t>
                    </m:r>
                    <m:r>
                      <a:rPr lang="zh-CN" altLang="en-US">
                        <a:latin typeface="Cambria Math"/>
                      </a:rPr>
                      <m:t>→0</m:t>
                    </m:r>
                  </m:oMath>
                </a14:m>
                <a:r>
                  <a:rPr lang="zh-CN" altLang="en-US" dirty="0" smtClean="0"/>
                  <a:t>就可以了。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581128"/>
                <a:ext cx="8064896" cy="1512168"/>
              </a:xfrm>
              <a:prstGeom prst="rect">
                <a:avLst/>
              </a:prstGeom>
              <a:blipFill rotWithShape="1">
                <a:blip r:embed="rId4"/>
                <a:stretch>
                  <a:fillRect l="-983" t="-3213" r="-1361"/>
                </a:stretch>
              </a:blipFill>
              <a:ln>
                <a:noFill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496144" y="1484784"/>
            <a:ext cx="141156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zh-CN" altLang="en-US" sz="2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步：</a:t>
            </a:r>
            <a:endParaRPr lang="zh-CN" altLang="en-US" sz="2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402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132857"/>
            <a:ext cx="8229600" cy="648072"/>
          </a:xfrm>
        </p:spPr>
        <p:txBody>
          <a:bodyPr/>
          <a:lstStyle/>
          <a:p>
            <a:r>
              <a:rPr lang="zh-CN" altLang="en-US" dirty="0" smtClean="0"/>
              <a:t>把                      代入机械臂动力学可以得到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6144" y="1628800"/>
            <a:ext cx="1107996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第二步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30" y="2144342"/>
            <a:ext cx="1841944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13" y="2679017"/>
            <a:ext cx="7105655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496144" y="3284984"/>
            <a:ext cx="82296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/>
              <a:t>构造李雅普诺夫函数</a:t>
            </a:r>
            <a:endParaRPr lang="zh-CN" altLang="en-US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861" y="3760042"/>
            <a:ext cx="2144692" cy="6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92080" y="3914081"/>
            <a:ext cx="2869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FF000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注意：</a:t>
            </a:r>
            <a:r>
              <a:rPr lang="en-US" altLang="zh-CN" sz="2000" b="1" dirty="0">
                <a:solidFill>
                  <a:srgbClr val="FF000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M(q)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为正定矩阵</a:t>
            </a: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827584" y="4437112"/>
            <a:ext cx="1728192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求导得到</a:t>
            </a:r>
            <a:endParaRPr lang="zh-CN" altLang="en-US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473168"/>
            <a:ext cx="5314684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584" y="5013176"/>
                <a:ext cx="7725641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indent="0">
                  <a:spcBef>
                    <a:spcPct val="20000"/>
                  </a:spcBef>
                  <a:buFont typeface="Wingdings" pitchFamily="2" charset="2"/>
                  <a:buNone/>
                  <a:defRPr sz="2400" b="1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p"/>
                  <a:defRPr sz="2000" b="1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  <a:ea typeface="+mn-ea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  <a:ea typeface="+mn-ea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  <a:ea typeface="+mn-ea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  <a:ea typeface="+mn-ea"/>
                  </a:defRPr>
                </a:lvl9pPr>
              </a:lstStyle>
              <a:p>
                <a:r>
                  <a:rPr lang="zh-CN" altLang="en-US" dirty="0"/>
                  <a:t>根据李雅普诺夫定理，为了使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/>
                      </a:rPr>
                      <m:t>𝜂</m:t>
                    </m:r>
                    <m:r>
                      <a:rPr lang="zh-CN" altLang="en-US">
                        <a:latin typeface="Cambria Math"/>
                      </a:rPr>
                      <m:t>→0</m:t>
                    </m:r>
                  </m:oMath>
                </a14:m>
                <a:r>
                  <a:rPr lang="zh-CN" altLang="en-US" dirty="0"/>
                  <a:t>可设计如下</a:t>
                </a:r>
                <a:r>
                  <a:rPr lang="zh-CN" altLang="en-US" dirty="0" smtClean="0"/>
                  <a:t>的控制律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013176"/>
                <a:ext cx="7725641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263" t="-10526" r="-395" b="-32895"/>
                </a:stretch>
              </a:blipFill>
              <a:ln>
                <a:noFill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517232"/>
            <a:ext cx="5539814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27584" y="5974908"/>
            <a:ext cx="6279540" cy="461665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indent="0">
              <a:spcBef>
                <a:spcPct val="20000"/>
              </a:spcBef>
              <a:buFont typeface="Wingdings" pitchFamily="2" charset="2"/>
              <a:buNone/>
              <a:defRPr sz="2400" b="1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p"/>
              <a:defRPr sz="2000" b="1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这样用</a:t>
            </a:r>
            <a:r>
              <a:rPr lang="en-US" altLang="zh-CN" dirty="0" err="1"/>
              <a:t>Backstepping</a:t>
            </a:r>
            <a:r>
              <a:rPr lang="zh-CN" altLang="en-US" dirty="0"/>
              <a:t>方法</a:t>
            </a:r>
            <a:r>
              <a:rPr lang="zh-CN" altLang="en-US" dirty="0" smtClean="0"/>
              <a:t>就求得</a:t>
            </a:r>
            <a:r>
              <a:rPr lang="zh-CN" altLang="en-US" dirty="0"/>
              <a:t>到</a:t>
            </a:r>
            <a:r>
              <a:rPr lang="zh-CN" altLang="en-US" dirty="0" smtClean="0"/>
              <a:t>了控制律。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19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2"/>
          </a:xfrm>
        </p:spPr>
        <p:txBody>
          <a:bodyPr/>
          <a:lstStyle/>
          <a:p>
            <a:r>
              <a:rPr lang="zh-CN" altLang="en-US" dirty="0" smtClean="0"/>
              <a:t>这样得到的控制律虽然能够解决轨迹跟踪问题，但也带来了另一个问题：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01895" y="2708920"/>
                <a:ext cx="7704856" cy="1200329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2400" b="1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r>
                  <a:rPr lang="zh-CN" altLang="en-US" dirty="0"/>
                  <a:t>在实际应用中，系统矩阵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/>
                      </a:rPr>
                      <m:t>𝑀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dirty="0">
                            <a:latin typeface="Cambria Math"/>
                          </a:rPr>
                          <m:t>𝑞</m:t>
                        </m:r>
                      </m:e>
                    </m:d>
                    <m:r>
                      <a:rPr lang="zh-CN" altLang="en-US" dirty="0">
                        <a:latin typeface="Cambria Math"/>
                      </a:rPr>
                      <m:t>、</m:t>
                    </m:r>
                    <m:r>
                      <a:rPr lang="en-US" altLang="zh-CN" dirty="0">
                        <a:latin typeface="Cambria Math"/>
                      </a:rPr>
                      <m:t>𝐶</m:t>
                    </m:r>
                    <m:r>
                      <a:rPr lang="en-US" altLang="zh-CN" dirty="0">
                        <a:latin typeface="Cambria Math"/>
                      </a:rPr>
                      <m:t>(</m:t>
                    </m:r>
                    <m:r>
                      <a:rPr lang="en-US" altLang="zh-CN" dirty="0">
                        <a:latin typeface="Cambria Math"/>
                      </a:rPr>
                      <m:t>𝒒</m:t>
                    </m:r>
                    <m:acc>
                      <m:accPr>
                        <m:chr m:val="̇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dirty="0">
                            <a:latin typeface="Cambria Math"/>
                          </a:rPr>
                          <m:t>,</m:t>
                        </m:r>
                        <m:r>
                          <a:rPr lang="en-US" altLang="zh-CN" dirty="0">
                            <a:latin typeface="Cambria Math"/>
                          </a:rPr>
                          <m:t>𝒒</m:t>
                        </m:r>
                      </m:e>
                    </m:acc>
                    <m:r>
                      <a:rPr lang="en-US" altLang="zh-CN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/>
                      </a:rPr>
                      <m:t>𝐺</m:t>
                    </m:r>
                    <m:r>
                      <a:rPr lang="en-US" altLang="zh-CN" dirty="0">
                        <a:latin typeface="Cambria Math"/>
                      </a:rPr>
                      <m:t>(</m:t>
                    </m:r>
                    <m:r>
                      <a:rPr lang="en-US" altLang="zh-CN" dirty="0">
                        <a:latin typeface="Cambria Math"/>
                      </a:rPr>
                      <m:t>𝑞</m:t>
                    </m:r>
                    <m:r>
                      <a:rPr lang="en-US" altLang="zh-CN" dirty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/>
                  <a:t>一般为较为复杂的非线性函数，</a:t>
                </a:r>
                <a:r>
                  <a:rPr lang="zh-CN" altLang="en-US" dirty="0" smtClean="0"/>
                  <a:t>而且</a:t>
                </a:r>
                <a:r>
                  <a:rPr lang="zh-CN" altLang="en-US" dirty="0"/>
                  <a:t>包括</a:t>
                </a:r>
                <a:r>
                  <a:rPr lang="zh-CN" altLang="en-US" dirty="0" smtClean="0"/>
                  <a:t>很多</a:t>
                </a:r>
                <a:r>
                  <a:rPr lang="zh-CN" altLang="en-US" dirty="0"/>
                  <a:t>未知参数 </a:t>
                </a:r>
                <a:r>
                  <a:rPr lang="zh-CN" altLang="en-US" dirty="0" smtClean="0"/>
                  <a:t>。如何处理这些非线性函数和未知参数？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95" y="2708920"/>
                <a:ext cx="7704856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1266" t="-4061" r="-1187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7544" y="4221088"/>
            <a:ext cx="8229600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spcBef>
                <a:spcPct val="20000"/>
              </a:spcBef>
              <a:buFont typeface="Wingdings" pitchFamily="2" charset="2"/>
              <a:buChar char="Ø"/>
              <a:defRPr lang="zh-CN" altLang="en-US" sz="24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p"/>
              <a:defRPr lang="zh-CN" altLang="en-US" sz="20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下面提供两种解决方案：传统的自适应控制方法和神经网络自适应方法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在非线性函数参数可线性化时，传统的自适应方法可以很好的解决上述问题。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在非线性函数不易或</a:t>
            </a:r>
            <a:r>
              <a:rPr lang="zh-CN" altLang="en-US" dirty="0"/>
              <a:t>不能参数线性化</a:t>
            </a:r>
            <a:r>
              <a:rPr lang="zh-CN" altLang="en-US" dirty="0" smtClean="0"/>
              <a:t>时，神经网络自适应方法就有其优势了。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476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6600"/>
          </a:xfrm>
        </p:spPr>
        <p:txBody>
          <a:bodyPr/>
          <a:lstStyle/>
          <a:p>
            <a:r>
              <a:rPr lang="zh-CN" altLang="en-US" dirty="0" smtClean="0"/>
              <a:t>记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28800"/>
            <a:ext cx="6315249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01873" y="2204864"/>
                <a:ext cx="68890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𝒇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是未知参数可线性化的，即</a:t>
                </a:r>
                <a:endParaRPr lang="zh-CN" altLang="en-US" sz="2400" b="1" dirty="0">
                  <a:solidFill>
                    <a:srgbClr val="0070C0"/>
                  </a:solidFill>
                  <a:effectLst>
                    <a:outerShdw dist="38100" dir="2700000" algn="tl">
                      <a:srgbClr val="3333CC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73" y="2204864"/>
                <a:ext cx="6889032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416" t="-1066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01873" y="3356992"/>
                <a:ext cx="76221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𝜽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为未知参数。于是控制律改为</a:t>
                </a:r>
                <a:endParaRPr lang="zh-CN" altLang="en-US" sz="2400" b="1" dirty="0">
                  <a:solidFill>
                    <a:srgbClr val="0070C0"/>
                  </a:solidFill>
                  <a:effectLst>
                    <a:outerShdw dist="38100" dir="2700000" algn="tl">
                      <a:srgbClr val="3333CC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73" y="3356992"/>
                <a:ext cx="7622184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1280" t="-1066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61048"/>
            <a:ext cx="2472451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01873" y="4321666"/>
                <a:ext cx="7622184" cy="477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ea typeface="微软雅黑" pitchFamily="34" charset="-122"/>
                  </a:rPr>
                  <a:t>由于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𝜽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未知由一个估计量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zh-CN" altLang="en-US" sz="24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𝜽</m:t>
                        </m:r>
                      </m:e>
                    </m:acc>
                    <m:d>
                      <m:dPr>
                        <m:ctrlPr>
                          <a:rPr lang="en-US" altLang="zh-CN" sz="24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𝒕</m:t>
                        </m:r>
                      </m:e>
                    </m:d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；</a:t>
                </a:r>
                <a:endParaRPr lang="zh-CN" altLang="en-US" sz="2400" b="1" dirty="0">
                  <a:solidFill>
                    <a:srgbClr val="0070C0"/>
                  </a:solidFill>
                  <a:effectLst>
                    <a:outerShdw dist="38100" dir="2700000" algn="tl">
                      <a:srgbClr val="3333CC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73" y="4321666"/>
                <a:ext cx="7622184" cy="477118"/>
              </a:xfrm>
              <a:prstGeom prst="rect">
                <a:avLst/>
              </a:prstGeom>
              <a:blipFill rotWithShape="1">
                <a:blip r:embed="rId6"/>
                <a:stretch>
                  <a:fillRect l="-1280" t="-6410" b="-32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901873" y="5877272"/>
            <a:ext cx="7650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zh-CN" altLang="en-US" sz="24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下面分析上述控制律能否使误差趋于零（相当于</a:t>
            </a:r>
            <a:r>
              <a:rPr lang="en-US" altLang="zh-CN" sz="24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4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点渐近稳定）。</a:t>
            </a:r>
            <a:endParaRPr lang="zh-CN" altLang="en-US" sz="2400" b="1" dirty="0">
              <a:solidFill>
                <a:srgbClr val="0070C0"/>
              </a:solidFill>
              <a:effectLst>
                <a:outerShdw dist="38100" dir="2700000" algn="tl">
                  <a:srgbClr val="3333CC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148918"/>
            <a:ext cx="2316346" cy="53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34" y="2705974"/>
            <a:ext cx="4938207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60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676672"/>
              </a:xfrm>
            </p:spPr>
            <p:txBody>
              <a:bodyPr/>
              <a:lstStyle/>
              <a:p>
                <a:r>
                  <a:rPr lang="zh-CN" altLang="en-US" dirty="0" smtClean="0"/>
                  <a:t>定义参数误差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 smtClean="0">
                            <a:latin typeface="Cambria Math"/>
                          </a:rPr>
                          <m:t>𝜽</m:t>
                        </m:r>
                      </m:e>
                    </m:acc>
                    <m:r>
                      <a:rPr lang="en-US" altLang="zh-CN" b="1" i="1" smtClean="0"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b="1" i="1" smtClean="0">
                            <a:latin typeface="Cambria Math"/>
                          </a:rPr>
                          <m:t>𝜽</m:t>
                        </m:r>
                      </m:e>
                    </m:acc>
                    <m:r>
                      <a:rPr lang="en-US" altLang="zh-CN" b="1" i="1" smtClean="0">
                        <a:latin typeface="Cambria Math"/>
                      </a:rPr>
                      <m:t>−</m:t>
                    </m:r>
                    <m:r>
                      <a:rPr lang="zh-CN" altLang="en-US" b="1" i="1" smtClean="0">
                        <a:latin typeface="Cambria Math"/>
                      </a:rPr>
                      <m:t>𝜽</m:t>
                    </m:r>
                  </m:oMath>
                </a14:m>
                <a:r>
                  <a:rPr lang="zh-CN" altLang="en-US" dirty="0" smtClean="0"/>
                  <a:t>，设计李雅普诺夫函数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676672"/>
              </a:xfrm>
              <a:blipFill rotWithShape="1">
                <a:blip r:embed="rId2"/>
                <a:stretch>
                  <a:fillRect l="-963" t="-4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176725"/>
            <a:ext cx="3665918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827584" y="2716725"/>
            <a:ext cx="1728192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求导得到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>
                <a:spLocks/>
              </p:cNvSpPr>
              <p:nvPr/>
            </p:nvSpPr>
            <p:spPr bwMode="auto">
              <a:xfrm>
                <a:off x="896204" y="4090326"/>
                <a:ext cx="7996276" cy="14269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lang="zh-CN" altLang="en-US" sz="2400" b="1" kern="1200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p"/>
                  <a:defRPr lang="zh-CN" altLang="en-US" sz="2000" b="1" kern="1200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dirty="0" smtClean="0"/>
                  <a:t>于是取                  然后用</a:t>
                </a:r>
                <a:r>
                  <a:rPr lang="en-US" altLang="zh-CN" dirty="0" err="1"/>
                  <a:t>Barbalat</a:t>
                </a:r>
                <a:r>
                  <a:rPr lang="zh-CN" altLang="en-US" dirty="0" smtClean="0"/>
                  <a:t>引理就可以证明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/>
                      </a:rPr>
                      <m:t>𝜂</m:t>
                    </m:r>
                    <m:r>
                      <a:rPr lang="zh-CN" altLang="en-US">
                        <a:latin typeface="Cambria Math"/>
                      </a:rPr>
                      <m:t>→</m:t>
                    </m:r>
                    <m:r>
                      <a:rPr lang="zh-CN" altLang="en-US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因此最终得到的控制律为：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6204" y="4090326"/>
                <a:ext cx="7996276" cy="1426906"/>
              </a:xfrm>
              <a:prstGeom prst="rect">
                <a:avLst/>
              </a:prstGeom>
              <a:blipFill rotWithShape="1">
                <a:blip r:embed="rId4"/>
                <a:stretch>
                  <a:fillRect l="-1143" t="-3419" r="-5183" b="-427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30"/>
          <a:stretch/>
        </p:blipFill>
        <p:spPr bwMode="auto">
          <a:xfrm>
            <a:off x="2111063" y="3996678"/>
            <a:ext cx="1329367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87"/>
          <a:stretch/>
        </p:blipFill>
        <p:spPr bwMode="auto">
          <a:xfrm>
            <a:off x="2111063" y="5517232"/>
            <a:ext cx="4443948" cy="6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274" y="3234135"/>
            <a:ext cx="4860133" cy="62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88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李雅普诺夫定理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9552" y="2010398"/>
                <a:ext cx="7848872" cy="842538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1" dirty="0" smtClean="0">
                    <a:solidFill>
                      <a:srgbClr val="00B0F0"/>
                    </a:solidFill>
                    <a:effectLst/>
                    <a:latin typeface="微软雅黑" pitchFamily="34" charset="-122"/>
                    <a:ea typeface="微软雅黑" pitchFamily="34" charset="-122"/>
                  </a:rPr>
                  <a:t>稳定：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如果存在一个标量函数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𝑽</m:t>
                    </m:r>
                    <m:d>
                      <m:d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，在球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𝑩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内满足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𝑽</m:t>
                    </m:r>
                    <m:d>
                      <m:d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正定，</a:t>
                </a:r>
                <a:r>
                  <a:rPr lang="en-US" altLang="zh-CN" sz="2400" b="1" dirty="0">
                    <a:solidFill>
                      <a:srgbClr val="0070C0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𝑽</m:t>
                        </m:r>
                      </m:e>
                    </m:acc>
                    <m:d>
                      <m:d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半负定，那么平衡点</a:t>
                </a:r>
                <a:r>
                  <a:rPr lang="en-US" altLang="zh-CN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0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在球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𝑩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内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是稳定的。</a:t>
                </a:r>
                <a:endParaRPr lang="en-US" altLang="zh-CN" sz="24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010398"/>
                <a:ext cx="7848872" cy="842538"/>
              </a:xfrm>
              <a:prstGeom prst="rect">
                <a:avLst/>
              </a:prstGeom>
              <a:blipFill rotWithShape="1">
                <a:blip r:embed="rId2"/>
                <a:stretch>
                  <a:fillRect l="-1243" t="-5797" b="-15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8716" y="3789040"/>
                <a:ext cx="7848872" cy="158120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1" dirty="0" smtClean="0">
                    <a:solidFill>
                      <a:srgbClr val="00B0F0"/>
                    </a:solidFill>
                    <a:effectLst/>
                    <a:latin typeface="微软雅黑" pitchFamily="34" charset="-122"/>
                    <a:ea typeface="微软雅黑" pitchFamily="34" charset="-122"/>
                  </a:rPr>
                  <a:t>渐近稳定：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如果存在一个标量函数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𝑽</m:t>
                    </m:r>
                    <m:d>
                      <m:d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，在球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𝑩</m:t>
                        </m:r>
                      </m:e>
                      <m:sub>
                        <m: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内满足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𝑽</m:t>
                    </m:r>
                    <m:d>
                      <m:d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正定，</a:t>
                </a:r>
                <a:r>
                  <a:rPr lang="en-US" altLang="zh-CN" sz="2400" b="1" dirty="0">
                    <a:solidFill>
                      <a:srgbClr val="0070C0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𝑽</m:t>
                        </m:r>
                      </m:e>
                    </m:acc>
                    <m:d>
                      <m:d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负定，那么平衡点</a:t>
                </a:r>
                <a:r>
                  <a:rPr lang="en-US" altLang="zh-CN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0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在球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𝑩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微软雅黑" pitchFamily="34" charset="-122"/>
                          </a:rPr>
                          <m:t>𝑹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内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是渐近稳定的。如果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𝑽</m:t>
                    </m:r>
                    <m:d>
                      <m:d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∞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(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∞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那么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平衡点</a:t>
                </a:r>
                <a:r>
                  <a:rPr lang="en-US" altLang="zh-CN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0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是全局渐近稳定的。</a:t>
                </a:r>
                <a:endParaRPr lang="en-US" altLang="zh-CN" sz="24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16" y="3789040"/>
                <a:ext cx="7848872" cy="1581202"/>
              </a:xfrm>
              <a:prstGeom prst="rect">
                <a:avLst/>
              </a:prstGeom>
              <a:blipFill rotWithShape="1">
                <a:blip r:embed="rId3"/>
                <a:stretch>
                  <a:fillRect l="-1165" t="-3089" r="-1165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4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zh-CN" altLang="en-US" dirty="0" smtClean="0"/>
              <a:t>考虑平面内的双连杆机械臂</a:t>
            </a:r>
            <a:endParaRPr lang="zh-CN" alt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399" y="3566335"/>
            <a:ext cx="556229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60" y="4365104"/>
            <a:ext cx="58248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703" y="5176350"/>
            <a:ext cx="1382399" cy="3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99" y="5176350"/>
            <a:ext cx="384479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879014" y="2984842"/>
            <a:ext cx="1748770" cy="58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其中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/>
              <p:cNvSpPr txBox="1">
                <a:spLocks/>
              </p:cNvSpPr>
              <p:nvPr/>
            </p:nvSpPr>
            <p:spPr bwMode="auto">
              <a:xfrm>
                <a:off x="1547664" y="5828320"/>
                <a:ext cx="5529341" cy="5881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lang="zh-CN" altLang="en-US" sz="2400" b="1" kern="1200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p"/>
                  <a:defRPr lang="zh-CN" altLang="en-US" sz="2000" b="1" kern="1200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b="1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𝟑</m:t>
                        </m:r>
                      </m:sub>
                    </m:sSub>
                    <m:r>
                      <a:rPr lang="en-US" altLang="zh-CN" b="1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为未知参数。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664" y="5828320"/>
                <a:ext cx="5529341" cy="588174"/>
              </a:xfrm>
              <a:prstGeom prst="rect">
                <a:avLst/>
              </a:prstGeom>
              <a:blipFill rotWithShape="1">
                <a:blip r:embed="rId6"/>
                <a:stretch>
                  <a:fillRect t="-8247" b="-30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43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81534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27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zh-CN" altLang="en-US" dirty="0" smtClean="0"/>
              <a:t>改写为如下的未知参数线性化的形式</a:t>
            </a:r>
            <a:endParaRPr lang="zh-CN" altLang="en-US" dirty="0"/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827584" y="3718728"/>
            <a:ext cx="917823" cy="50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/>
              <a:t>其中</a:t>
            </a:r>
            <a:endParaRPr lang="zh-CN" altLang="en-US" sz="2000" dirty="0"/>
          </a:p>
        </p:txBody>
      </p:sp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99226"/>
            <a:ext cx="4030662" cy="142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607379"/>
            <a:ext cx="1083775" cy="7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693" y="3607379"/>
            <a:ext cx="3911968" cy="725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8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4509120"/>
            <a:ext cx="6154272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12" y="5470208"/>
            <a:ext cx="904500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0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884207"/>
            <a:ext cx="1758548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1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730" y="5481320"/>
            <a:ext cx="3615031" cy="8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内容占位符 2"/>
          <p:cNvSpPr txBox="1">
            <a:spLocks/>
          </p:cNvSpPr>
          <p:nvPr/>
        </p:nvSpPr>
        <p:spPr bwMode="auto">
          <a:xfrm>
            <a:off x="917739" y="6309320"/>
            <a:ext cx="5924340" cy="50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/>
              <a:t>然后就可以应用前面提出的自适应控制律了。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4787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6672"/>
          </a:xfrm>
        </p:spPr>
        <p:txBody>
          <a:bodyPr/>
          <a:lstStyle/>
          <a:p>
            <a:r>
              <a:rPr lang="zh-CN" altLang="en-US" dirty="0" smtClean="0"/>
              <a:t>取</a:t>
            </a:r>
            <a:r>
              <a:rPr lang="en-US" altLang="zh-CN" dirty="0" smtClean="0"/>
              <a:t>a1=3.34,a2=0.97,a3=1.039,a4=0.6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控制目标</a:t>
            </a:r>
            <a:r>
              <a:rPr lang="en-US" altLang="zh-CN" dirty="0" smtClean="0"/>
              <a:t>q1=60</a:t>
            </a:r>
            <a:r>
              <a:rPr lang="en-US" altLang="zh-CN" baseline="30000" dirty="0" smtClean="0"/>
              <a:t>o</a:t>
            </a:r>
            <a:r>
              <a:rPr lang="en-US" altLang="zh-CN" dirty="0" smtClean="0"/>
              <a:t>,q2=30</a:t>
            </a:r>
            <a:r>
              <a:rPr lang="en-US" altLang="zh-CN" baseline="30000" dirty="0" smtClean="0"/>
              <a:t>o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仿真结果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robot_arm.m</a:t>
            </a:r>
            <a:r>
              <a:rPr lang="en-US" altLang="zh-CN" dirty="0" smtClean="0"/>
              <a:t>)</a:t>
            </a:r>
          </a:p>
        </p:txBody>
      </p:sp>
      <p:pic>
        <p:nvPicPr>
          <p:cNvPr id="20483" name="Picture 3" descr="F:\学习\智能控制-信息学院春季\Neural Network\神经网络控制\robotarm~1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5" y="3374994"/>
            <a:ext cx="3024335" cy="243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5" descr="F:\学习\智能控制-信息学院春季\Neural Network\神经网络控制\robotAr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5055" r="6901" b="4521"/>
          <a:stretch/>
        </p:blipFill>
        <p:spPr bwMode="auto">
          <a:xfrm>
            <a:off x="256452" y="3264443"/>
            <a:ext cx="5539684" cy="273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00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2240785"/>
              </a:xfrm>
            </p:spPr>
            <p:txBody>
              <a:bodyPr/>
              <a:lstStyle/>
              <a:p>
                <a:pPr algn="just"/>
                <a:r>
                  <a:rPr lang="zh-CN" altLang="en-US" dirty="0" smtClean="0"/>
                  <a:t>对于非线性函数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𝒇</m:t>
                    </m:r>
                  </m:oMath>
                </a14:m>
                <a:r>
                  <a:rPr lang="zh-CN" altLang="en-US" dirty="0" smtClean="0"/>
                  <a:t>无法线性化的情况，传统的自适应控制方法就无能为力了。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这种情况可以求助神经网络的逼近能力。</a:t>
                </a:r>
                <a:r>
                  <a:rPr lang="zh-CN" altLang="en-US" dirty="0"/>
                  <a:t>由神经网络的逼近原理可知，对任意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/>
                          </a:rPr>
                          <m:t>𝜺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&gt;</m:t>
                    </m:r>
                    <m:r>
                      <a:rPr lang="en-US" altLang="zh-CN" i="1" dirty="0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dirty="0" smtClean="0"/>
                  <a:t>，一定存在</a:t>
                </a:r>
                <a:r>
                  <a:rPr lang="zh-CN" altLang="en-US" dirty="0"/>
                  <a:t>一个神经网络及一组权重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𝑾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，</a:t>
                </a:r>
                <a:r>
                  <a:rPr lang="zh-CN" altLang="en-US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zh-CN" altLang="en-US" dirty="0" smtClean="0"/>
                  <a:t>的工作空间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𝛀</m:t>
                    </m:r>
                  </m:oMath>
                </a14:m>
                <a:r>
                  <a:rPr lang="zh-CN" altLang="en-US" dirty="0"/>
                  <a:t>中满足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∀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 smtClean="0">
                        <a:latin typeface="Cambria Math"/>
                      </a:rPr>
                      <m:t>𝒒</m:t>
                    </m:r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𝒒</m:t>
                        </m:r>
                      </m:e>
                    </m:acc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𝒒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/>
                              </a:rPr>
                              <m:t>𝒒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𝒂</m:t>
                        </m:r>
                      </m:sub>
                    </m:sSub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  <m:r>
                      <a:rPr lang="zh-CN" altLang="en-US" i="1">
                        <a:latin typeface="Cambria Math"/>
                      </a:rPr>
                      <m:t>∈</m:t>
                    </m:r>
                    <m:r>
                      <a:rPr lang="zh-CN" altLang="en-US" i="1">
                        <a:latin typeface="Cambria Math"/>
                      </a:rPr>
                      <m:t>𝛀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2240785"/>
              </a:xfrm>
              <a:blipFill rotWithShape="1">
                <a:blip r:embed="rId3"/>
                <a:stretch>
                  <a:fillRect l="-963" t="-2180" r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94" y="3789040"/>
            <a:ext cx="5507561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015" y="3789040"/>
            <a:ext cx="1308706" cy="5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63650" y="3840985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20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其中</a:t>
            </a:r>
            <a:endParaRPr lang="zh-CN" altLang="en-US" sz="2000" b="1" dirty="0">
              <a:solidFill>
                <a:srgbClr val="0070C0"/>
              </a:solidFill>
              <a:effectLst>
                <a:outerShdw dist="38100" dir="2700000" algn="tl">
                  <a:srgbClr val="3333CC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18938" y="4653136"/>
                <a:ext cx="7696694" cy="840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这里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2400" b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𝑾</m:t>
                        </m:r>
                      </m:e>
                      <m:sup>
                        <m:r>
                          <a:rPr lang="en-US" altLang="zh-CN" sz="2400" b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未知，用估计参数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b="1" i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accPr>
                      <m:e>
                        <m:r>
                          <a:rPr lang="en-US" altLang="zh-CN" sz="2400" b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𝑾</m:t>
                        </m:r>
                      </m:e>
                    </m:acc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𝒕</m:t>
                    </m:r>
                    <m:r>
                      <a:rPr lang="en-US" altLang="zh-CN" sz="24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代替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，用前面介绍的神经网络自适应控制方法，设计如下的控制律：</a:t>
                </a:r>
                <a:endParaRPr lang="zh-CN" altLang="en-US" sz="2400" b="1" dirty="0">
                  <a:solidFill>
                    <a:srgbClr val="0070C0"/>
                  </a:solidFill>
                  <a:effectLst>
                    <a:outerShdw dist="38100" dir="2700000" algn="tl">
                      <a:srgbClr val="3333CC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38" y="4653136"/>
                <a:ext cx="7696694" cy="840615"/>
              </a:xfrm>
              <a:prstGeom prst="rect">
                <a:avLst/>
              </a:prstGeom>
              <a:blipFill rotWithShape="1">
                <a:blip r:embed="rId6"/>
                <a:stretch>
                  <a:fillRect l="-1268" t="-4348" r="-1268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814" y="5723497"/>
            <a:ext cx="3572471" cy="5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314" y="5726384"/>
            <a:ext cx="1257686" cy="5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802681" y="5796329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20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其中</a:t>
            </a:r>
            <a:endParaRPr lang="zh-CN" altLang="en-US" sz="2000" b="1" dirty="0">
              <a:solidFill>
                <a:srgbClr val="0070C0"/>
              </a:solidFill>
              <a:effectLst>
                <a:outerShdw dist="38100" dir="2700000" algn="tl">
                  <a:srgbClr val="3333CC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80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348880"/>
            <a:ext cx="5854313" cy="7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683568" y="1650435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设计李雅普诺夫函数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98126"/>
            <a:ext cx="5892922" cy="57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747614" y="2950054"/>
            <a:ext cx="1728192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lang="zh-CN" altLang="en-US" sz="24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lang="zh-CN" altLang="en-US" sz="2000" b="1" kern="1200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求导得到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/>
              <p:cNvSpPr txBox="1">
                <a:spLocks/>
              </p:cNvSpPr>
              <p:nvPr/>
            </p:nvSpPr>
            <p:spPr bwMode="auto">
              <a:xfrm>
                <a:off x="896204" y="4463151"/>
                <a:ext cx="7780252" cy="706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lang="zh-CN" altLang="en-US" sz="2400" b="1" kern="1200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p"/>
                  <a:defRPr lang="zh-CN" altLang="en-US" sz="2000" b="1" kern="1200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dirty="0" smtClean="0"/>
                  <a:t>同样用</a:t>
                </a:r>
                <a:r>
                  <a:rPr lang="en-US" altLang="zh-CN" dirty="0" err="1"/>
                  <a:t>Barbalat</a:t>
                </a:r>
                <a:r>
                  <a:rPr lang="zh-CN" altLang="en-US" dirty="0" smtClean="0"/>
                  <a:t>引理就可以证明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/>
                      </a:rPr>
                      <m:t>𝜂</m:t>
                    </m:r>
                    <m:r>
                      <a:rPr lang="zh-CN" altLang="en-US">
                        <a:latin typeface="Cambria Math"/>
                      </a:rPr>
                      <m:t>→0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12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6204" y="4463151"/>
                <a:ext cx="7780252" cy="706826"/>
              </a:xfrm>
              <a:prstGeom prst="rect">
                <a:avLst/>
              </a:prstGeom>
              <a:blipFill rotWithShape="1">
                <a:blip r:embed="rId4"/>
                <a:stretch>
                  <a:fillRect l="-1176" t="-68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20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李雅普诺夫定理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39552" y="1484783"/>
                <a:ext cx="7848872" cy="1569660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正定</a:t>
                </a:r>
                <a:r>
                  <a:rPr lang="zh-CN" altLang="en-US" sz="2400" b="1" dirty="0" smtClean="0">
                    <a:solidFill>
                      <a:srgbClr val="00B0F0"/>
                    </a:solidFill>
                    <a:effectLst/>
                    <a:latin typeface="微软雅黑" pitchFamily="34" charset="-122"/>
                    <a:ea typeface="微软雅黑" pitchFamily="34" charset="-122"/>
                  </a:rPr>
                  <a:t>：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𝒙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zh-CN" altLang="en-US" sz="2400" b="1" i="1" dirty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，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𝑽</m:t>
                    </m:r>
                    <m:d>
                      <m:dPr>
                        <m:ctrlP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那么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𝑽</m:t>
                    </m:r>
                    <m:d>
                      <m:d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就是正定的。</a:t>
                </a:r>
                <a:endParaRPr lang="en-US" altLang="zh-CN" sz="24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2400" b="1" dirty="0" smtClean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半正定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：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𝒙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zh-CN" altLang="en-US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，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𝑽</m:t>
                    </m:r>
                    <m:d>
                      <m:d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那么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𝑽</m:t>
                    </m:r>
                    <m:d>
                      <m:d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就是半正定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的。</a:t>
                </a:r>
                <a:endParaRPr lang="en-US" altLang="zh-CN" sz="24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2400" b="1" dirty="0" smtClean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负定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：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𝒙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zh-CN" altLang="en-US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，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𝑽</m:t>
                    </m:r>
                    <m:d>
                      <m:d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那么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𝑽</m:t>
                    </m:r>
                    <m:d>
                      <m:d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就是负定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的。</a:t>
                </a:r>
                <a:endParaRPr lang="en-US" altLang="zh-CN" sz="24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sz="2400" b="1" dirty="0" smtClean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半负定</a:t>
                </a:r>
                <a:r>
                  <a:rPr lang="zh-CN" altLang="en-US" sz="2400" b="1" dirty="0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：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微软雅黑" pitchFamily="34" charset="-122"/>
                      </a:rPr>
                      <m:t>𝒙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𝟎</m:t>
                    </m:r>
                    <m:r>
                      <a:rPr lang="zh-CN" altLang="en-US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，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𝑽</m:t>
                    </m:r>
                    <m:d>
                      <m:d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那么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𝑽</m:t>
                    </m:r>
                    <m:d>
                      <m:dPr>
                        <m:ctrlP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就是半负定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的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  <a:latin typeface="微软雅黑" pitchFamily="34" charset="-122"/>
                    <a:ea typeface="微软雅黑" pitchFamily="34" charset="-122"/>
                  </a:rPr>
                  <a:t>。</a:t>
                </a:r>
                <a:endParaRPr lang="en-US" altLang="zh-CN" sz="24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484783"/>
                <a:ext cx="7848872" cy="1569660"/>
              </a:xfrm>
              <a:prstGeom prst="rect">
                <a:avLst/>
              </a:prstGeom>
              <a:blipFill rotWithShape="1">
                <a:blip r:embed="rId2"/>
                <a:stretch>
                  <a:fillRect l="-1243" t="-3113" b="-8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29000"/>
            <a:ext cx="3589024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16" y="4095104"/>
            <a:ext cx="4275570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16" y="4869160"/>
            <a:ext cx="4164231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95292" y="35073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正定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95292" y="4173439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半</a:t>
            </a:r>
            <a:r>
              <a:rPr lang="zh-CN" altLang="en-US" sz="2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正定，为什么？</a:t>
            </a:r>
            <a:endParaRPr lang="zh-CN" altLang="en-US" sz="2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95292" y="490832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半</a:t>
            </a:r>
            <a:r>
              <a:rPr lang="zh-CN" altLang="en-US" sz="2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正定</a:t>
            </a:r>
            <a:r>
              <a:rPr lang="zh-CN" altLang="en-US" sz="2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为什么？</a:t>
            </a:r>
            <a:endParaRPr lang="zh-CN" altLang="en-US" sz="2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22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229600" cy="1143000"/>
          </a:xfrm>
        </p:spPr>
        <p:txBody>
          <a:bodyPr/>
          <a:lstStyle/>
          <a:p>
            <a:r>
              <a:rPr lang="zh-CN" altLang="en-US" sz="44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提纲</a:t>
            </a:r>
            <a:endParaRPr lang="zh-CN" altLang="en-US" sz="440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816" y="1628800"/>
            <a:ext cx="6264696" cy="4525963"/>
          </a:xfrm>
        </p:spPr>
        <p:txBody>
          <a:bodyPr/>
          <a:lstStyle/>
          <a:p>
            <a:r>
              <a:rPr lang="zh-CN" altLang="en-US" dirty="0" smtClean="0"/>
              <a:t>基于神经网络的系统辨识</a:t>
            </a:r>
            <a:endParaRPr lang="en-US" altLang="zh-CN" dirty="0" smtClean="0"/>
          </a:p>
          <a:p>
            <a:r>
              <a:rPr lang="zh-CN" altLang="en-US" dirty="0"/>
              <a:t>神经网络控制</a:t>
            </a:r>
            <a:endParaRPr lang="en-US" altLang="zh-CN" dirty="0"/>
          </a:p>
          <a:p>
            <a:pPr lvl="1"/>
            <a:r>
              <a:rPr lang="zh-CN" altLang="en-US" dirty="0" smtClean="0"/>
              <a:t>分类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李雅普诺夫定理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跟踪控制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Barbalat</a:t>
            </a:r>
            <a:r>
              <a:rPr lang="zh-CN" altLang="en-US" dirty="0" smtClean="0"/>
              <a:t>引理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Backstepping</a:t>
            </a:r>
            <a:r>
              <a:rPr lang="en-US" altLang="zh-CN" dirty="0" smtClean="0"/>
              <a:t> 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pPr lvl="1"/>
            <a:r>
              <a:rPr lang="zh-CN" altLang="en-US" dirty="0"/>
              <a:t>自</a:t>
            </a:r>
            <a:r>
              <a:rPr lang="zh-CN" altLang="en-US" dirty="0" smtClean="0"/>
              <a:t>适应跟踪控制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基于神经网络的跟踪控制</a:t>
            </a:r>
            <a:endParaRPr lang="en-US" altLang="zh-CN" dirty="0"/>
          </a:p>
          <a:p>
            <a:r>
              <a:rPr lang="zh-CN" altLang="en-US" dirty="0"/>
              <a:t>应用</a:t>
            </a:r>
            <a:endParaRPr lang="en-US" altLang="zh-CN" dirty="0"/>
          </a:p>
        </p:txBody>
      </p:sp>
      <p:pic>
        <p:nvPicPr>
          <p:cNvPr id="4" name="Picture 3" descr="C:\Users\sa\Desktop\MASC2012会议通知\image\ist2_7647263-network-concept_副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262" y="4257759"/>
            <a:ext cx="4498976" cy="217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19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经典跟踪控制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考虑下面经典的跟踪控制问题：</a:t>
            </a: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209773"/>
            <a:ext cx="3071449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19784" y="2908605"/>
                <a:ext cx="655281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ct val="20000"/>
                  </a:spcBef>
                </a:pPr>
                <a:r>
                  <a:rPr lang="zh-CN" altLang="en-US" sz="20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控制目标：</a:t>
                </a:r>
                <a:r>
                  <a:rPr lang="zh-CN" altLang="en-US" sz="20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设计控制律</a:t>
                </a:r>
                <a:r>
                  <a:rPr lang="en-US" altLang="zh-CN" sz="2000" b="1" dirty="0" smtClean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u(t</a:t>
                </a:r>
                <a:r>
                  <a:rPr lang="en-US" altLang="zh-CN" sz="20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)</a:t>
                </a:r>
                <a:r>
                  <a:rPr lang="zh-CN" altLang="en-US" sz="20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使</a:t>
                </a:r>
                <a:r>
                  <a:rPr lang="en-US" altLang="zh-CN" sz="20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x(t)</a:t>
                </a:r>
                <a:r>
                  <a:rPr lang="zh-CN" altLang="en-US" sz="20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跟踪上理想轨迹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2000" b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b="1" dirty="0">
                            <a:solidFill>
                              <a:srgbClr val="0070C0"/>
                            </a:solidFill>
                            <a:effectLst>
                              <a:outerShdw dist="38100" dir="2700000" algn="tl">
                                <a:srgbClr val="3333CC"/>
                              </a:outerShdw>
                            </a:effectLst>
                            <a:latin typeface="Cambria Math"/>
                            <a:ea typeface="微软雅黑" pitchFamily="34" charset="-122"/>
                          </a:rPr>
                          <m:t>𝑑</m:t>
                        </m:r>
                      </m:sub>
                    </m:sSub>
                    <m:r>
                      <a:rPr lang="en-US" altLang="zh-CN" sz="20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(</m:t>
                    </m:r>
                    <m:r>
                      <a:rPr lang="en-US" altLang="zh-CN" sz="20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𝑡</m:t>
                    </m:r>
                    <m:r>
                      <a:rPr lang="en-US" altLang="zh-CN" sz="2000" b="1" dirty="0">
                        <a:solidFill>
                          <a:srgbClr val="0070C0"/>
                        </a:solidFill>
                        <a:effectLst>
                          <a:outerShdw dist="38100" dir="2700000" algn="tl">
                            <a:srgbClr val="3333CC"/>
                          </a:outerShdw>
                        </a:effectLst>
                        <a:latin typeface="Cambria Math"/>
                        <a:ea typeface="微软雅黑" pitchFamily="34" charset="-122"/>
                      </a:rPr>
                      <m:t>)</m:t>
                    </m:r>
                  </m:oMath>
                </a14:m>
                <a:r>
                  <a:rPr lang="zh-CN" altLang="en-US" sz="2000" b="1" dirty="0">
                    <a:solidFill>
                      <a:srgbClr val="0070C0"/>
                    </a:solidFill>
                    <a:effectLst>
                      <a:outerShdw dist="38100" dir="2700000" algn="tl">
                        <a:srgbClr val="3333CC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84" y="2908605"/>
                <a:ext cx="6552819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1023" t="-7576" r="-744" b="-28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930" y="3536596"/>
            <a:ext cx="2766252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9784" y="353816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取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9784" y="487115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那么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167068"/>
            <a:ext cx="3981600" cy="3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855210"/>
            <a:ext cx="4129200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19784" y="4167068"/>
            <a:ext cx="3459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如果</a:t>
            </a:r>
            <a:r>
              <a:rPr lang="en-US" altLang="zh-CN" sz="2000" b="1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f(x)</a:t>
            </a:r>
            <a:r>
              <a:rPr lang="zh-CN" altLang="en-US" sz="2000" b="1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已知，</a:t>
            </a:r>
            <a:r>
              <a:rPr lang="zh-CN" altLang="en-US" sz="20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设计控制律：</a:t>
            </a:r>
            <a:endParaRPr lang="zh-CN" altLang="en-US" sz="2000" b="1" dirty="0">
              <a:solidFill>
                <a:srgbClr val="0070C0"/>
              </a:solidFill>
              <a:effectLst>
                <a:outerShdw dist="38100" dir="2700000" algn="tl">
                  <a:srgbClr val="3333CC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130" y="5537870"/>
            <a:ext cx="3760745" cy="4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19783" y="562117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于是</a:t>
            </a:r>
          </a:p>
        </p:txBody>
      </p:sp>
    </p:spTree>
    <p:extLst>
      <p:ext uri="{BB962C8B-B14F-4D97-AF65-F5344CB8AC3E}">
        <p14:creationId xmlns:p14="http://schemas.microsoft.com/office/powerpoint/2010/main" val="46833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经典跟踪控制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1252736"/>
              </a:xfrm>
            </p:spPr>
            <p:txBody>
              <a:bodyPr/>
              <a:lstStyle/>
              <a:p>
                <a:pPr algn="just"/>
                <a:r>
                  <a:rPr lang="zh-CN" altLang="en-US" dirty="0" smtClean="0"/>
                  <a:t>由于在设计控制器时假设已知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𝑓</m:t>
                    </m:r>
                    <m:r>
                      <a:rPr lang="en-US" altLang="zh-CN" i="1" dirty="0" smtClean="0">
                        <a:latin typeface="Cambria Math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</a:rPr>
                      <m:t>𝑥</m:t>
                    </m:r>
                    <m:r>
                      <a:rPr lang="en-US" altLang="zh-CN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，相当于对系统模型完全了解。因此这种控制器的设计方法也叫精确模型知识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Exact </a:t>
                </a:r>
                <a:r>
                  <a:rPr lang="en-US" altLang="zh-CN" dirty="0" smtClean="0"/>
                  <a:t>Model </a:t>
                </a:r>
                <a:r>
                  <a:rPr lang="en-US" altLang="zh-CN" dirty="0"/>
                  <a:t>Knowledge 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简称</a:t>
                </a:r>
                <a:r>
                  <a:rPr lang="en-US" altLang="zh-CN" dirty="0" smtClean="0"/>
                  <a:t>EMK)</a:t>
                </a:r>
                <a:r>
                  <a:rPr lang="zh-CN" altLang="en-US" dirty="0" smtClean="0"/>
                  <a:t>控制器设计。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1252736"/>
              </a:xfrm>
              <a:blipFill rotWithShape="1">
                <a:blip r:embed="rId2"/>
                <a:stretch>
                  <a:fillRect l="-963" t="-3902" r="-1333"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35844" y="2982143"/>
            <a:ext cx="69942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>
              <a:spcBef>
                <a:spcPct val="20000"/>
              </a:spcBef>
              <a:buFont typeface="Wingdings" pitchFamily="2" charset="2"/>
              <a:buChar char="Ø"/>
              <a:defRPr lang="zh-CN" altLang="en-US" sz="24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p"/>
              <a:defRPr lang="zh-CN" altLang="en-US" sz="2000" b="1" dirty="0" smtClean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2312FA"/>
                </a:solidFill>
              </a:rPr>
              <a:t>下面用李雅普诺夫方法分析一下平衡点的</a:t>
            </a:r>
            <a:r>
              <a:rPr lang="zh-CN" altLang="en-US" dirty="0" smtClean="0">
                <a:solidFill>
                  <a:srgbClr val="2312FA"/>
                </a:solidFill>
              </a:rPr>
              <a:t>稳定性：</a:t>
            </a:r>
            <a:endParaRPr lang="zh-CN" altLang="en-US" dirty="0">
              <a:solidFill>
                <a:srgbClr val="2312F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844" y="383152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取李雅普诺夫函数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5844" y="474962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rPr>
              <a:t>求导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668" y="3612358"/>
            <a:ext cx="3717668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5844" y="5532040"/>
            <a:ext cx="5711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0070C0"/>
                </a:solidFill>
                <a:effectLst>
                  <a:outerShdw dist="38100" dir="2700000" algn="tl">
                    <a:srgbClr val="3333CC"/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由李雅普诺夫函数知</a:t>
            </a:r>
            <a:r>
              <a:rPr lang="en-US" altLang="zh-CN" dirty="0"/>
              <a:t>e=0</a:t>
            </a:r>
            <a:r>
              <a:rPr lang="zh-CN" altLang="en-US" dirty="0" smtClean="0"/>
              <a:t>全局渐近稳定</a:t>
            </a:r>
            <a:r>
              <a:rPr lang="zh-CN" altLang="en-US" dirty="0"/>
              <a:t>。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802246"/>
            <a:ext cx="6624735" cy="54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039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10312</TotalTime>
  <Pages>0</Pages>
  <Words>1850</Words>
  <Characters>0</Characters>
  <Application>Microsoft Office PowerPoint</Application>
  <DocSecurity>0</DocSecurity>
  <PresentationFormat>全屏显示(4:3)</PresentationFormat>
  <Lines>0</Lines>
  <Paragraphs>341</Paragraphs>
  <Slides>54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4" baseType="lpstr">
      <vt:lpstr>华文行楷</vt:lpstr>
      <vt:lpstr>华文楷体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默认设计模板</vt:lpstr>
      <vt:lpstr>基于李雅普诺夫方法的控制器设计</vt:lpstr>
      <vt:lpstr>平衡点的稳定性</vt:lpstr>
      <vt:lpstr>平衡点的稳定性</vt:lpstr>
      <vt:lpstr>平衡点的稳定性</vt:lpstr>
      <vt:lpstr>李雅普诺夫定理</vt:lpstr>
      <vt:lpstr>李雅普诺夫定理</vt:lpstr>
      <vt:lpstr>提纲</vt:lpstr>
      <vt:lpstr>经典跟踪控制</vt:lpstr>
      <vt:lpstr>经典跟踪控制</vt:lpstr>
      <vt:lpstr>经典跟踪控制</vt:lpstr>
      <vt:lpstr>鲁棒跟踪控制</vt:lpstr>
      <vt:lpstr>鲁棒跟踪控制</vt:lpstr>
      <vt:lpstr>鲁棒跟踪控制</vt:lpstr>
      <vt:lpstr>提纲</vt:lpstr>
      <vt:lpstr>Backstepping方法</vt:lpstr>
      <vt:lpstr>Backstepping方法</vt:lpstr>
      <vt:lpstr>Backstepping方法</vt:lpstr>
      <vt:lpstr>Backstepping方法</vt:lpstr>
      <vt:lpstr>Backstepping方法</vt:lpstr>
      <vt:lpstr>Backstepping方法</vt:lpstr>
      <vt:lpstr>Backstepping方法</vt:lpstr>
      <vt:lpstr>提纲</vt:lpstr>
      <vt:lpstr>一些基本概念</vt:lpstr>
      <vt:lpstr>一些基本概念</vt:lpstr>
      <vt:lpstr>类李雅普诺夫定理</vt:lpstr>
      <vt:lpstr>类李雅普诺夫定理</vt:lpstr>
      <vt:lpstr>提纲</vt:lpstr>
      <vt:lpstr>自适应跟踪控制</vt:lpstr>
      <vt:lpstr>自适应跟踪控制</vt:lpstr>
      <vt:lpstr>自适应跟踪控制</vt:lpstr>
      <vt:lpstr>自适应跟踪控制</vt:lpstr>
      <vt:lpstr>自适应跟踪控制</vt:lpstr>
      <vt:lpstr>自适应鲁棒跟踪控制</vt:lpstr>
      <vt:lpstr>自适应鲁棒跟踪控制</vt:lpstr>
      <vt:lpstr>自适应鲁棒跟踪控制</vt:lpstr>
      <vt:lpstr>提纲</vt:lpstr>
      <vt:lpstr>基于神经网络的跟踪控制</vt:lpstr>
      <vt:lpstr>基于神经网络的跟踪控制</vt:lpstr>
      <vt:lpstr>基于神经网络的跟踪控制</vt:lpstr>
      <vt:lpstr>基于神经网络的跟踪控制</vt:lpstr>
      <vt:lpstr>基于神经网络的跟踪控制</vt:lpstr>
      <vt:lpstr>提纲</vt:lpstr>
      <vt:lpstr>应用</vt:lpstr>
      <vt:lpstr>应用</vt:lpstr>
      <vt:lpstr>应用</vt:lpstr>
      <vt:lpstr>应用</vt:lpstr>
      <vt:lpstr>应用</vt:lpstr>
      <vt:lpstr>应用</vt:lpstr>
      <vt:lpstr>应用</vt:lpstr>
      <vt:lpstr>应用</vt:lpstr>
      <vt:lpstr>应用</vt:lpstr>
      <vt:lpstr>应用</vt:lpstr>
      <vt:lpstr>应用</vt:lpstr>
      <vt:lpstr>应用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神经网络（Neural Network）</dc:title>
  <dc:creator>sa</dc:creator>
  <cp:lastModifiedBy>lenovo</cp:lastModifiedBy>
  <cp:revision>380</cp:revision>
  <dcterms:created xsi:type="dcterms:W3CDTF">2012-06-06T01:30:27Z</dcterms:created>
  <dcterms:modified xsi:type="dcterms:W3CDTF">2020-11-09T16:06:24Z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2052-8.1.0.2424</vt:lpwstr>
  </property>
</Properties>
</file>